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3"/>
  </p:sldMasterIdLst>
  <p:notesMasterIdLst>
    <p:notesMasterId r:id="rId5"/>
  </p:notesMasterIdLst>
  <p:sldIdLst>
    <p:sldId id="267" r:id="rId4"/>
    <p:sldId id="259" r:id="rId6"/>
    <p:sldId id="268" r:id="rId7"/>
    <p:sldId id="282" r:id="rId8"/>
    <p:sldId id="273" r:id="rId9"/>
    <p:sldId id="274" r:id="rId10"/>
    <p:sldId id="269" r:id="rId11"/>
    <p:sldId id="277" r:id="rId12"/>
    <p:sldId id="278" r:id="rId13"/>
    <p:sldId id="270" r:id="rId14"/>
    <p:sldId id="283" r:id="rId15"/>
    <p:sldId id="284" r:id="rId16"/>
    <p:sldId id="285" r:id="rId17"/>
    <p:sldId id="296" r:id="rId18"/>
    <p:sldId id="297" r:id="rId19"/>
    <p:sldId id="298" r:id="rId20"/>
    <p:sldId id="299" r:id="rId21"/>
    <p:sldId id="300" r:id="rId22"/>
    <p:sldId id="301" r:id="rId23"/>
    <p:sldId id="302" r:id="rId24"/>
    <p:sldId id="303" r:id="rId25"/>
    <p:sldId id="286" r:id="rId26"/>
    <p:sldId id="271" r:id="rId27"/>
    <p:sldId id="289" r:id="rId28"/>
    <p:sldId id="290" r:id="rId29"/>
    <p:sldId id="291" r:id="rId30"/>
    <p:sldId id="305" r:id="rId31"/>
    <p:sldId id="304" r:id="rId32"/>
    <p:sldId id="292" r:id="rId33"/>
    <p:sldId id="293" r:id="rId34"/>
    <p:sldId id="260" r:id="rId35"/>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65" userDrawn="1">
          <p15:clr>
            <a:srgbClr val="A4A3A4"/>
          </p15:clr>
        </p15:guide>
        <p15:guide id="2" pos="38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FFE"/>
    <a:srgbClr val="005C51"/>
    <a:srgbClr val="008E7D"/>
    <a:srgbClr val="007A6B"/>
    <a:srgbClr val="014099"/>
    <a:srgbClr val="415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712" autoAdjust="0"/>
  </p:normalViewPr>
  <p:slideViewPr>
    <p:cSldViewPr snapToGrid="0" showGuides="1">
      <p:cViewPr>
        <p:scale>
          <a:sx n="67" d="100"/>
          <a:sy n="67" d="100"/>
        </p:scale>
        <p:origin x="1824" y="1224"/>
      </p:cViewPr>
      <p:guideLst>
        <p:guide orient="horz" pos="4065"/>
        <p:guide pos="3861"/>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9" Type="http://schemas.openxmlformats.org/officeDocument/2006/relationships/tags" Target="tags/tag1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414ED6-5CCE-4A9F-AFA0-33C2818ED05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EC39E-BAA5-4BAA-B034-129D00DDF6E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0EC39E-BAA5-4BAA-B034-129D00DDF6E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0EC39E-BAA5-4BAA-B034-129D00DDF6E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0EC39E-BAA5-4BAA-B034-129D00DDF6E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0EC39E-BAA5-4BAA-B034-129D00DDF6E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0EC39E-BAA5-4BAA-B034-129D00DDF6E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0EC39E-BAA5-4BAA-B034-129D00DDF6E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0EC39E-BAA5-4BAA-B034-129D00DDF6E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0EC39E-BAA5-4BAA-B034-129D00DDF6E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0EC39E-BAA5-4BAA-B034-129D00DDF6E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0EC39E-BAA5-4BAA-B034-129D00DDF6E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0EC39E-BAA5-4BAA-B034-129D00DDF6E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0EC39E-BAA5-4BAA-B034-129D00DDF6E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0EC39E-BAA5-4BAA-B034-129D00DDF6E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0EC39E-BAA5-4BAA-B034-129D00DDF6E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0EC39E-BAA5-4BAA-B034-129D00DDF6E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0EC39E-BAA5-4BAA-B034-129D00DDF6E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0EC39E-BAA5-4BAA-B034-129D00DDF6E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0EC39E-BAA5-4BAA-B034-129D00DDF6E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0EC39E-BAA5-4BAA-B034-129D00DDF6E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0EC39E-BAA5-4BAA-B034-129D00DDF6E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0EC39E-BAA5-4BAA-B034-129D00DDF6E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0EC39E-BAA5-4BAA-B034-129D00DDF6E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0EC39E-BAA5-4BAA-B034-129D00DDF6E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40EC39E-BAA5-4BAA-B034-129D00DDF6E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image" Target="../media/image4.png"/><Relationship Id="rId5" Type="http://schemas.microsoft.com/office/2007/relationships/hdphoto" Target="../media/image3.wdp"/><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image" Target="../media/image4.png"/><Relationship Id="rId5" Type="http://schemas.openxmlformats.org/officeDocument/2006/relationships/image" Target="../media/image6.png"/><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296404"/>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outerShdw blurRad="38100" dist="38100" dir="2700000" algn="tl">
                    <a:srgbClr val="000000">
                      <a:alpha val="43137"/>
                    </a:srgbClr>
                  </a:outerShdw>
                </a:effectLst>
                <a:latin typeface="方正正粗黑简体" panose="02000000000000000000" pitchFamily="2" charset="-122"/>
                <a:ea typeface="方正正粗黑简体" panose="02000000000000000000" pitchFamily="2" charset="-122"/>
                <a:cs typeface="方正正粗黑简体" panose="02000000000000000000" pitchFamily="2"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521830"/>
            <a:ext cx="4167818" cy="470454"/>
          </a:xfrm>
        </p:spPr>
        <p:txBody>
          <a:bodyPr>
            <a:noAutofit/>
          </a:bodyPr>
          <a:lstStyle>
            <a:lvl1pPr marL="0" indent="0" algn="ctr">
              <a:buNone/>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DB3A705B-C2D9-4DCB-B9AF-69755E0BB4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F6DBD-6C1C-4A18-9AC7-B1E576937506}" type="slidenum">
              <a:rPr lang="zh-CN" altLang="en-US" smtClean="0"/>
            </a:fld>
            <a:endParaRPr lang="zh-CN" altLang="en-US"/>
          </a:p>
        </p:txBody>
      </p:sp>
      <p:sp>
        <p:nvSpPr>
          <p:cNvPr id="8" name="Freeform 11"/>
          <p:cNvSpPr/>
          <p:nvPr userDrawn="1"/>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p>
        </p:txBody>
      </p:sp>
      <p:sp>
        <p:nvSpPr>
          <p:cNvPr id="9" name="Freeform 12"/>
          <p:cNvSpPr/>
          <p:nvPr userDrawn="1"/>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sp>
        <p:nvSpPr>
          <p:cNvPr id="10" name="Freeform 13"/>
          <p:cNvSpPr/>
          <p:nvPr userDrawn="1"/>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pic>
        <p:nvPicPr>
          <p:cNvPr id="16" name="图片 15" hidden="1"/>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userDrawn="1"/>
        </p:nvPicPr>
        <p:blipFill>
          <a:blip r:embed="rId3" cstate="hq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89C098F-BE34-40BA-8E27-42324DA0A4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486337-3B63-4EE1-9FEC-E03B35108FC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89C098F-BE34-40BA-8E27-42324DA0A4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486337-3B63-4EE1-9FEC-E03B35108FC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989C098F-BE34-40BA-8E27-42324DA0A4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486337-3B63-4EE1-9FEC-E03B35108FC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989C098F-BE34-40BA-8E27-42324DA0A45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486337-3B63-4EE1-9FEC-E03B35108FC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89C098F-BE34-40BA-8E27-42324DA0A45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1486337-3B63-4EE1-9FEC-E03B35108FC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89C098F-BE34-40BA-8E27-42324DA0A45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1486337-3B63-4EE1-9FEC-E03B35108FC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89C098F-BE34-40BA-8E27-42324DA0A45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1486337-3B63-4EE1-9FEC-E03B35108FC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989C098F-BE34-40BA-8E27-42324DA0A45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486337-3B63-4EE1-9FEC-E03B35108FC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989C098F-BE34-40BA-8E27-42324DA0A45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486337-3B63-4EE1-9FEC-E03B35108FC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89C098F-BE34-40BA-8E27-42324DA0A4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486337-3B63-4EE1-9FEC-E03B35108FC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首页">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2">
            <a:extLst>
              <a:ext uri="{28A0092B-C50C-407E-A947-70E740481C1C}">
                <a14:useLocalDpi xmlns:a14="http://schemas.microsoft.com/office/drawing/2010/main" val="0"/>
              </a:ext>
            </a:extLst>
          </a:blip>
          <a:srcRect t="19386"/>
          <a:stretch>
            <a:fillRect/>
          </a:stretch>
        </p:blipFill>
        <p:spPr>
          <a:xfrm>
            <a:off x="-14387" y="-68580"/>
            <a:ext cx="12203499" cy="5528510"/>
          </a:xfrm>
          <a:prstGeom prst="rect">
            <a:avLst/>
          </a:prstGeom>
        </p:spPr>
      </p:pic>
      <p:sp>
        <p:nvSpPr>
          <p:cNvPr id="11" name="矩形 10"/>
          <p:cNvSpPr/>
          <p:nvPr userDrawn="1"/>
        </p:nvSpPr>
        <p:spPr>
          <a:xfrm>
            <a:off x="-10450" y="-78291"/>
            <a:ext cx="12207124" cy="5538951"/>
          </a:xfrm>
          <a:prstGeom prst="rect">
            <a:avLst/>
          </a:prstGeom>
          <a:gradFill>
            <a:gsLst>
              <a:gs pos="0">
                <a:schemeClr val="accent1">
                  <a:lumMod val="5000"/>
                  <a:lumOff val="95000"/>
                  <a:alpha val="75000"/>
                </a:schemeClr>
              </a:gs>
              <a:gs pos="100000">
                <a:schemeClr val="bg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nvPr>
        </p:nvSpPr>
        <p:spPr>
          <a:xfrm>
            <a:off x="1524000" y="1771507"/>
            <a:ext cx="9144000" cy="1031821"/>
          </a:xfrm>
          <a:noFill/>
        </p:spPr>
        <p:txBody>
          <a:bodyPr wrap="square" rtlCol="0">
            <a:spAutoFit/>
          </a:bodyPr>
          <a:lstStyle>
            <a:lvl1pPr algn="ctr">
              <a:defRPr lang="zh-CN" altLang="en-US" sz="6600" b="1" spc="0" dirty="0">
                <a:gradFill>
                  <a:gsLst>
                    <a:gs pos="0">
                      <a:srgbClr val="008E7D"/>
                    </a:gs>
                    <a:gs pos="53000">
                      <a:srgbClr val="005C51"/>
                    </a:gs>
                  </a:gsLst>
                  <a:lin ang="5400000" scaled="0"/>
                </a:gradFill>
                <a:effectLst/>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lgn="ctr"/>
            <a:r>
              <a:rPr lang="zh-CN" altLang="en-US" dirty="0"/>
              <a:t>南京农业大学</a:t>
            </a:r>
            <a:r>
              <a:rPr lang="en-US" altLang="zh-CN" dirty="0"/>
              <a:t>PPT</a:t>
            </a:r>
            <a:r>
              <a:rPr lang="zh-CN" altLang="en-US" dirty="0"/>
              <a:t>模板</a:t>
            </a:r>
            <a:endParaRPr lang="zh-CN" altLang="en-US" dirty="0"/>
          </a:p>
        </p:txBody>
      </p:sp>
      <p:sp>
        <p:nvSpPr>
          <p:cNvPr id="3" name="副标题 2"/>
          <p:cNvSpPr>
            <a:spLocks noGrp="1"/>
          </p:cNvSpPr>
          <p:nvPr>
            <p:ph type="subTitle" idx="1" hasCustomPrompt="1"/>
          </p:nvPr>
        </p:nvSpPr>
        <p:spPr>
          <a:xfrm>
            <a:off x="4016022" y="3148156"/>
            <a:ext cx="4167818" cy="470454"/>
          </a:xfrm>
        </p:spPr>
        <p:txBody>
          <a:bodyPr>
            <a:noAutofit/>
          </a:bodyPr>
          <a:lstStyle>
            <a:lvl1pPr marL="0" indent="0" algn="ctr">
              <a:buNone/>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主讲人：</a:t>
            </a:r>
            <a:r>
              <a:rPr lang="en-US" altLang="zh-CN" dirty="0"/>
              <a:t>XXX</a:t>
            </a:r>
            <a:endParaRPr lang="zh-CN" altLang="en-US" dirty="0"/>
          </a:p>
        </p:txBody>
      </p:sp>
      <p:sp>
        <p:nvSpPr>
          <p:cNvPr id="4" name="日期占位符 3"/>
          <p:cNvSpPr>
            <a:spLocks noGrp="1"/>
          </p:cNvSpPr>
          <p:nvPr>
            <p:ph type="dt" sz="half" idx="10"/>
          </p:nvPr>
        </p:nvSpPr>
        <p:spPr/>
        <p:txBody>
          <a:bodyPr/>
          <a:lstStyle/>
          <a:p>
            <a:fld id="{DB3A705B-C2D9-4DCB-B9AF-69755E0BB4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F6DBD-6C1C-4A18-9AC7-B1E576937506}" type="slidenum">
              <a:rPr lang="zh-CN" altLang="en-US" smtClean="0"/>
            </a:fld>
            <a:endParaRPr lang="zh-CN" altLang="en-US"/>
          </a:p>
        </p:txBody>
      </p:sp>
      <p:sp>
        <p:nvSpPr>
          <p:cNvPr id="8" name="Freeform 11"/>
          <p:cNvSpPr/>
          <p:nvPr userDrawn="1"/>
        </p:nvSpPr>
        <p:spPr bwMode="auto">
          <a:xfrm>
            <a:off x="-2888"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100000">
                <a:srgbClr val="008E7D"/>
              </a:gs>
              <a:gs pos="3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p>
        </p:txBody>
      </p:sp>
      <p:sp>
        <p:nvSpPr>
          <p:cNvPr id="9" name="Freeform 12"/>
          <p:cNvSpPr/>
          <p:nvPr userDrawn="1"/>
        </p:nvSpPr>
        <p:spPr bwMode="auto">
          <a:xfrm>
            <a:off x="6333116" y="3796442"/>
            <a:ext cx="5863558" cy="2009046"/>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sp>
        <p:nvSpPr>
          <p:cNvPr id="10" name="Freeform 13"/>
          <p:cNvSpPr/>
          <p:nvPr userDrawn="1"/>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3"/>
          </a:solidFill>
          <a:ln>
            <a:noFill/>
          </a:ln>
        </p:spPr>
        <p:txBody>
          <a:bodyPr vert="horz" wrap="square" lIns="128580" tIns="64290" rIns="128580" bIns="64290" numCol="1" anchor="t" anchorCtr="0" compatLnSpc="1"/>
          <a:lstStyle/>
          <a:p>
            <a:endParaRPr lang="zh-CN" altLang="en-US"/>
          </a:p>
        </p:txBody>
      </p:sp>
      <p:pic>
        <p:nvPicPr>
          <p:cNvPr id="16" name="图片 15" hidden="1"/>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92873" y="317787"/>
            <a:ext cx="3938450" cy="986382"/>
          </a:xfrm>
          <a:prstGeom prst="rect">
            <a:avLst/>
          </a:prstGeom>
        </p:spPr>
      </p:pic>
      <p:pic>
        <p:nvPicPr>
          <p:cNvPr id="18" name="图片 17"/>
          <p:cNvPicPr>
            <a:picLocks noChangeAspect="1"/>
          </p:cNvPicPr>
          <p:nvPr userDrawn="1"/>
        </p:nvPicPr>
        <p:blipFill>
          <a:blip r:embed="rId4" cstate="hq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2" name="图片 11"/>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89C098F-BE34-40BA-8E27-42324DA0A4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486337-3B63-4EE1-9FEC-E03B35108FC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23" name="任意多边形: 形状 22"/>
          <p:cNvSpPr/>
          <p:nvPr userDrawn="1"/>
        </p:nvSpPr>
        <p:spPr>
          <a:xfrm>
            <a:off x="0" y="1"/>
            <a:ext cx="8861778" cy="4402666"/>
          </a:xfrm>
          <a:custGeom>
            <a:avLst/>
            <a:gdLst>
              <a:gd name="connsiteX0" fmla="*/ 0 w 8543600"/>
              <a:gd name="connsiteY0" fmla="*/ 0 h 4304603"/>
              <a:gd name="connsiteX1" fmla="*/ 8543600 w 8543600"/>
              <a:gd name="connsiteY1" fmla="*/ 0 h 4304603"/>
              <a:gd name="connsiteX2" fmla="*/ 8467895 w 8543600"/>
              <a:gd name="connsiteY2" fmla="*/ 5899 h 4304603"/>
              <a:gd name="connsiteX3" fmla="*/ 3788885 w 8543600"/>
              <a:gd name="connsiteY3" fmla="*/ 1608659 h 4304603"/>
              <a:gd name="connsiteX4" fmla="*/ 64802 w 8543600"/>
              <a:gd name="connsiteY4" fmla="*/ 4235479 h 4304603"/>
              <a:gd name="connsiteX5" fmla="*/ 0 w 8543600"/>
              <a:gd name="connsiteY5" fmla="*/ 4304603 h 4304603"/>
              <a:gd name="connsiteX6" fmla="*/ 0 w 8543600"/>
              <a:gd name="connsiteY6" fmla="*/ 0 h 43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3600" h="4304603">
                <a:moveTo>
                  <a:pt x="0" y="0"/>
                </a:moveTo>
                <a:lnTo>
                  <a:pt x="8543600" y="0"/>
                </a:lnTo>
                <a:lnTo>
                  <a:pt x="8467895" y="5899"/>
                </a:lnTo>
                <a:cubicBezTo>
                  <a:pt x="7272596" y="120546"/>
                  <a:pt x="5562905" y="683095"/>
                  <a:pt x="3788885" y="1608659"/>
                </a:cubicBezTo>
                <a:cubicBezTo>
                  <a:pt x="2201605" y="2436795"/>
                  <a:pt x="882146" y="3388944"/>
                  <a:pt x="64802" y="4235479"/>
                </a:cubicBezTo>
                <a:lnTo>
                  <a:pt x="0" y="4304603"/>
                </a:lnTo>
                <a:lnTo>
                  <a:pt x="0" y="0"/>
                </a:lnTo>
                <a:close/>
              </a:path>
            </a:pathLst>
          </a:cu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userDrawn="1"/>
        </p:nvSpPr>
        <p:spPr>
          <a:xfrm>
            <a:off x="0" y="1"/>
            <a:ext cx="8543600" cy="4304603"/>
          </a:xfrm>
          <a:custGeom>
            <a:avLst/>
            <a:gdLst>
              <a:gd name="connsiteX0" fmla="*/ 0 w 8543600"/>
              <a:gd name="connsiteY0" fmla="*/ 0 h 4304603"/>
              <a:gd name="connsiteX1" fmla="*/ 8543600 w 8543600"/>
              <a:gd name="connsiteY1" fmla="*/ 0 h 4304603"/>
              <a:gd name="connsiteX2" fmla="*/ 8467895 w 8543600"/>
              <a:gd name="connsiteY2" fmla="*/ 5899 h 4304603"/>
              <a:gd name="connsiteX3" fmla="*/ 3788885 w 8543600"/>
              <a:gd name="connsiteY3" fmla="*/ 1608659 h 4304603"/>
              <a:gd name="connsiteX4" fmla="*/ 64802 w 8543600"/>
              <a:gd name="connsiteY4" fmla="*/ 4235479 h 4304603"/>
              <a:gd name="connsiteX5" fmla="*/ 0 w 8543600"/>
              <a:gd name="connsiteY5" fmla="*/ 4304603 h 4304603"/>
              <a:gd name="connsiteX6" fmla="*/ 0 w 8543600"/>
              <a:gd name="connsiteY6" fmla="*/ 0 h 43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3600" h="4304603">
                <a:moveTo>
                  <a:pt x="0" y="0"/>
                </a:moveTo>
                <a:lnTo>
                  <a:pt x="8543600" y="0"/>
                </a:lnTo>
                <a:lnTo>
                  <a:pt x="8467895" y="5899"/>
                </a:lnTo>
                <a:cubicBezTo>
                  <a:pt x="7272596" y="120546"/>
                  <a:pt x="5562905" y="683095"/>
                  <a:pt x="3788885" y="1608659"/>
                </a:cubicBezTo>
                <a:cubicBezTo>
                  <a:pt x="2201605" y="2436795"/>
                  <a:pt x="882146" y="3388944"/>
                  <a:pt x="64802" y="4235479"/>
                </a:cubicBezTo>
                <a:lnTo>
                  <a:pt x="0" y="4304603"/>
                </a:lnTo>
                <a:lnTo>
                  <a:pt x="0" y="0"/>
                </a:lnTo>
                <a:close/>
              </a:path>
            </a:pathLst>
          </a:custGeom>
          <a:gradFill>
            <a:gsLst>
              <a:gs pos="100000">
                <a:srgbClr val="008E7D"/>
              </a:gs>
              <a:gs pos="6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28"/>
          <p:cNvSpPr txBox="1"/>
          <p:nvPr userDrawn="1"/>
        </p:nvSpPr>
        <p:spPr>
          <a:xfrm>
            <a:off x="751840" y="703458"/>
            <a:ext cx="1800077" cy="1015428"/>
          </a:xfrm>
          <a:prstGeom prst="rect">
            <a:avLst/>
          </a:prstGeom>
          <a:noFill/>
        </p:spPr>
        <p:txBody>
          <a:bodyPr wrap="none" rtlCol="0">
            <a:spAutoFit/>
          </a:bodyPr>
          <a:lstStyle/>
          <a:p>
            <a:pPr algn="ctr"/>
            <a:r>
              <a:rPr lang="zh-CN" altLang="en-US" sz="6000" b="1" spc="300" dirty="0">
                <a:solidFill>
                  <a:schemeClr val="accent5"/>
                </a:solidFill>
                <a:latin typeface="微软雅黑" panose="020B0503020204020204" pitchFamily="34" charset="-122"/>
                <a:ea typeface="微软雅黑" panose="020B0503020204020204" pitchFamily="34" charset="-122"/>
                <a:cs typeface="+mn-ea"/>
                <a:sym typeface="Source Han Sans SC"/>
              </a:rPr>
              <a:t>目录</a:t>
            </a:r>
            <a:endParaRPr lang="zh-CN" altLang="en-US" sz="6000" b="1" spc="300" dirty="0">
              <a:solidFill>
                <a:schemeClr val="accent5"/>
              </a:solidFill>
              <a:latin typeface="微软雅黑" panose="020B0503020204020204" pitchFamily="34" charset="-122"/>
              <a:ea typeface="微软雅黑" panose="020B0503020204020204" pitchFamily="34" charset="-122"/>
              <a:cs typeface="+mn-ea"/>
              <a:sym typeface="Source Han Sans SC"/>
            </a:endParaRPr>
          </a:p>
        </p:txBody>
      </p:sp>
      <p:sp>
        <p:nvSpPr>
          <p:cNvPr id="57" name="TextBox 28"/>
          <p:cNvSpPr txBox="1"/>
          <p:nvPr userDrawn="1"/>
        </p:nvSpPr>
        <p:spPr>
          <a:xfrm>
            <a:off x="796515" y="1596545"/>
            <a:ext cx="1710726" cy="369332"/>
          </a:xfrm>
          <a:prstGeom prst="rect">
            <a:avLst/>
          </a:prstGeom>
          <a:noFill/>
        </p:spPr>
        <p:txBody>
          <a:bodyPr wrap="none" rtlCol="0">
            <a:spAutoFit/>
          </a:bodyPr>
          <a:lstStyle/>
          <a:p>
            <a:pPr algn="ctr"/>
            <a:r>
              <a:rPr lang="en-US" altLang="zh-CN" sz="1800" b="1" spc="300" dirty="0">
                <a:solidFill>
                  <a:schemeClr val="accent5"/>
                </a:solidFill>
                <a:latin typeface="Arial Black" panose="020B0A04020102020204" pitchFamily="34" charset="0"/>
                <a:ea typeface="微软雅黑" panose="020B0503020204020204" pitchFamily="34" charset="-122"/>
                <a:cs typeface="+mn-ea"/>
                <a:sym typeface="Source Han Sans SC"/>
              </a:rPr>
              <a:t>CONTENT</a:t>
            </a:r>
            <a:endParaRPr lang="zh-CN" altLang="en-US" sz="1800" b="1" spc="300" dirty="0">
              <a:solidFill>
                <a:schemeClr val="accent5"/>
              </a:solidFill>
              <a:latin typeface="Arial Black" panose="020B0A04020102020204" pitchFamily="34" charset="0"/>
              <a:ea typeface="微软雅黑" panose="020B0503020204020204" pitchFamily="34" charset="-122"/>
              <a:cs typeface="+mn-ea"/>
              <a:sym typeface="Source Han Sans SC"/>
            </a:endParaRPr>
          </a:p>
        </p:txBody>
      </p:sp>
      <p:pic>
        <p:nvPicPr>
          <p:cNvPr id="58" name="图片 5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77956" y="5286671"/>
            <a:ext cx="3736622" cy="157777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B3A705B-C2D9-4DCB-B9AF-69755E0BB4C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F6DBD-6C1C-4A18-9AC7-B1E576937506}" type="slidenum">
              <a:rPr lang="zh-CN" altLang="en-US" smtClean="0"/>
            </a:fld>
            <a:endParaRPr lang="zh-CN" altLang="en-US"/>
          </a:p>
        </p:txBody>
      </p:sp>
      <p:sp>
        <p:nvSpPr>
          <p:cNvPr id="5" name="Freeform 6"/>
          <p:cNvSpPr/>
          <p:nvPr userDrawn="1"/>
        </p:nvSpPr>
        <p:spPr bwMode="auto">
          <a:xfrm>
            <a:off x="-10454" y="5773370"/>
            <a:ext cx="12202454" cy="1382364"/>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lumMod val="40000"/>
              <a:lumOff val="60000"/>
            </a:schemeClr>
          </a:soli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Freeform 7"/>
          <p:cNvSpPr/>
          <p:nvPr userDrawn="1"/>
        </p:nvSpPr>
        <p:spPr bwMode="auto">
          <a:xfrm>
            <a:off x="-10454" y="6105620"/>
            <a:ext cx="12202454" cy="1067584"/>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gradFill flip="none" rotWithShape="1">
            <a:gsLst>
              <a:gs pos="23000">
                <a:schemeClr val="accent1"/>
              </a:gs>
              <a:gs pos="50000">
                <a:srgbClr val="008E7D"/>
              </a:gs>
              <a:gs pos="84000">
                <a:schemeClr val="accent1"/>
              </a:gs>
            </a:gsLst>
            <a:lin ang="0" scaled="0"/>
            <a:tileRect/>
          </a:gra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9" name="直接连接符 8"/>
          <p:cNvCxnSpPr/>
          <p:nvPr userDrawn="1"/>
        </p:nvCxnSpPr>
        <p:spPr>
          <a:xfrm>
            <a:off x="4553854" y="2184662"/>
            <a:ext cx="0" cy="23327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标题 9"/>
          <p:cNvSpPr>
            <a:spLocks noGrp="1"/>
          </p:cNvSpPr>
          <p:nvPr>
            <p:ph type="title" hasCustomPrompt="1"/>
          </p:nvPr>
        </p:nvSpPr>
        <p:spPr>
          <a:xfrm>
            <a:off x="5014284" y="3018706"/>
            <a:ext cx="6339513" cy="664669"/>
          </a:xfrm>
        </p:spPr>
        <p:txBody>
          <a:bodyPr wrap="square" lIns="0" tIns="0" rIns="0" bIns="0">
            <a:spAutoFit/>
          </a:bodyPr>
          <a:lstStyle>
            <a:lvl1pPr>
              <a:defRPr lang="zh-CN" altLang="en-US" sz="4800" b="1">
                <a:solidFill>
                  <a:schemeClr val="accent4"/>
                </a:solidFill>
                <a:latin typeface="Arial" panose="020B0604020202020204" pitchFamily="34" charset="0"/>
                <a:ea typeface="微软雅黑" panose="020B0503020204020204" pitchFamily="34" charset="-122"/>
                <a:cs typeface="+mn-ea"/>
              </a:defRPr>
            </a:lvl1pPr>
          </a:lstStyle>
          <a:p>
            <a:pPr marL="0" lvl="0"/>
            <a:r>
              <a:rPr lang="zh-CN" altLang="en-US" dirty="0"/>
              <a:t>单击此处编辑章节标题</a:t>
            </a:r>
            <a:endParaRPr lang="zh-CN" altLang="en-US" dirty="0"/>
          </a:p>
        </p:txBody>
      </p:sp>
      <p:pic>
        <p:nvPicPr>
          <p:cNvPr id="12" name="图片 11" hidden="1"/>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839330" y="304799"/>
            <a:ext cx="2974926" cy="745068"/>
          </a:xfrm>
          <a:prstGeom prst="rect">
            <a:avLst/>
          </a:prstGeom>
        </p:spPr>
      </p:pic>
      <p:pic>
        <p:nvPicPr>
          <p:cNvPr id="11" name="图片 10"/>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592958" y="284421"/>
            <a:ext cx="3029943" cy="74506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过渡页">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a:extLst>
              <a:ext uri="{28A0092B-C50C-407E-A947-70E740481C1C}">
                <a14:useLocalDpi xmlns:a14="http://schemas.microsoft.com/office/drawing/2010/main" val="0"/>
              </a:ext>
            </a:extLst>
          </a:blip>
          <a:srcRect t="-301"/>
          <a:stretch>
            <a:fillRect/>
          </a:stretch>
        </p:blipFill>
        <p:spPr>
          <a:xfrm>
            <a:off x="-16174" y="-80010"/>
            <a:ext cx="12208174" cy="7253215"/>
          </a:xfrm>
          <a:prstGeom prst="rect">
            <a:avLst/>
          </a:prstGeom>
        </p:spPr>
      </p:pic>
      <p:sp>
        <p:nvSpPr>
          <p:cNvPr id="15" name="矩形 14"/>
          <p:cNvSpPr/>
          <p:nvPr userDrawn="1"/>
        </p:nvSpPr>
        <p:spPr>
          <a:xfrm>
            <a:off x="0" y="-80010"/>
            <a:ext cx="12218670" cy="7253213"/>
          </a:xfrm>
          <a:prstGeom prst="rect">
            <a:avLst/>
          </a:prstGeom>
          <a:gradFill>
            <a:gsLst>
              <a:gs pos="0">
                <a:schemeClr val="bg1">
                  <a:alpha val="63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nvPr>
        </p:nvSpPr>
        <p:spPr/>
        <p:txBody>
          <a:bodyPr/>
          <a:lstStyle/>
          <a:p>
            <a:fld id="{DB3A705B-C2D9-4DCB-B9AF-69755E0BB4C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F6DBD-6C1C-4A18-9AC7-B1E576937506}" type="slidenum">
              <a:rPr lang="zh-CN" altLang="en-US" smtClean="0"/>
            </a:fld>
            <a:endParaRPr lang="zh-CN" altLang="en-US"/>
          </a:p>
        </p:txBody>
      </p:sp>
      <p:sp>
        <p:nvSpPr>
          <p:cNvPr id="5" name="Freeform 6"/>
          <p:cNvSpPr/>
          <p:nvPr userDrawn="1"/>
        </p:nvSpPr>
        <p:spPr bwMode="auto">
          <a:xfrm>
            <a:off x="-10454" y="5773370"/>
            <a:ext cx="12202454" cy="1382364"/>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lumMod val="40000"/>
              <a:lumOff val="60000"/>
            </a:schemeClr>
          </a:soli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Freeform 7"/>
          <p:cNvSpPr/>
          <p:nvPr userDrawn="1"/>
        </p:nvSpPr>
        <p:spPr bwMode="auto">
          <a:xfrm>
            <a:off x="-10454" y="6105620"/>
            <a:ext cx="12202454" cy="1067584"/>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gradFill flip="none" rotWithShape="1">
            <a:gsLst>
              <a:gs pos="23000">
                <a:schemeClr val="accent1"/>
              </a:gs>
              <a:gs pos="50000">
                <a:srgbClr val="008E7D"/>
              </a:gs>
              <a:gs pos="84000">
                <a:schemeClr val="accent1"/>
              </a:gs>
            </a:gsLst>
            <a:lin ang="0" scaled="0"/>
            <a:tileRect/>
          </a:gradFill>
          <a:ln w="0">
            <a:noFill/>
            <a:prstDash val="solid"/>
            <a:round/>
          </a:ln>
        </p:spPr>
        <p:txBody>
          <a:bodyPr vert="horz" wrap="square" lIns="128573" tIns="64286" rIns="128573" bIns="64286"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9" name="直接连接符 8"/>
          <p:cNvCxnSpPr/>
          <p:nvPr userDrawn="1"/>
        </p:nvCxnSpPr>
        <p:spPr>
          <a:xfrm>
            <a:off x="4553854" y="2184662"/>
            <a:ext cx="0" cy="23327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标题 9"/>
          <p:cNvSpPr>
            <a:spLocks noGrp="1"/>
          </p:cNvSpPr>
          <p:nvPr>
            <p:ph type="title" hasCustomPrompt="1"/>
          </p:nvPr>
        </p:nvSpPr>
        <p:spPr>
          <a:xfrm>
            <a:off x="5014284" y="3018706"/>
            <a:ext cx="6339513" cy="664669"/>
          </a:xfrm>
        </p:spPr>
        <p:txBody>
          <a:bodyPr wrap="square" lIns="0" tIns="0" rIns="0" bIns="0">
            <a:spAutoFit/>
          </a:bodyPr>
          <a:lstStyle>
            <a:lvl1pPr>
              <a:defRPr lang="zh-CN" altLang="en-US" sz="4800" b="1">
                <a:solidFill>
                  <a:schemeClr val="accent4"/>
                </a:solidFill>
                <a:latin typeface="Arial" panose="020B0604020202020204" pitchFamily="34" charset="0"/>
                <a:ea typeface="微软雅黑" panose="020B0503020204020204" pitchFamily="34" charset="-122"/>
                <a:cs typeface="+mn-ea"/>
              </a:defRPr>
            </a:lvl1pPr>
          </a:lstStyle>
          <a:p>
            <a:pPr marL="0" lvl="0"/>
            <a:r>
              <a:rPr lang="zh-CN" altLang="en-US" dirty="0"/>
              <a:t>单击此处编辑章节标题</a:t>
            </a:r>
            <a:endParaRPr lang="zh-CN" altLang="en-US" dirty="0"/>
          </a:p>
        </p:txBody>
      </p:sp>
      <p:pic>
        <p:nvPicPr>
          <p:cNvPr id="12" name="图片 11" hidden="1"/>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839330" y="304799"/>
            <a:ext cx="2974926" cy="745068"/>
          </a:xfrm>
          <a:prstGeom prst="rect">
            <a:avLst/>
          </a:prstGeom>
        </p:spPr>
      </p:pic>
      <p:pic>
        <p:nvPicPr>
          <p:cNvPr id="11" name="图片 10"/>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94828" y="284421"/>
            <a:ext cx="3029943" cy="745068"/>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b="3216"/>
          <a:stretch>
            <a:fillRect/>
          </a:stretch>
        </p:blipFill>
        <p:spPr>
          <a:xfrm>
            <a:off x="0" y="980903"/>
            <a:ext cx="12192000" cy="5899957"/>
          </a:xfrm>
          <a:prstGeom prst="rect">
            <a:avLst/>
          </a:prstGeom>
        </p:spPr>
      </p:pic>
      <p:sp>
        <p:nvSpPr>
          <p:cNvPr id="12" name="矩形 11"/>
          <p:cNvSpPr/>
          <p:nvPr userDrawn="1"/>
        </p:nvSpPr>
        <p:spPr>
          <a:xfrm>
            <a:off x="-54591" y="0"/>
            <a:ext cx="12246592" cy="6891061"/>
          </a:xfrm>
          <a:prstGeom prst="rect">
            <a:avLst/>
          </a:prstGeom>
          <a:gradFill>
            <a:gsLst>
              <a:gs pos="0">
                <a:srgbClr val="F7FFFE">
                  <a:alpha val="82745"/>
                </a:srgb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微软雅黑" panose="020B0503020204020204" pitchFamily="34" charset="-122"/>
                <a:ea typeface="微软雅黑" panose="020B0503020204020204" pitchFamily="34" charset="-122"/>
                <a:cs typeface="+mn-cs"/>
              </a:defRPr>
            </a:lvl1pPr>
          </a:lstStyle>
          <a:p>
            <a:pPr marL="0" lvl="0"/>
            <a:r>
              <a:rPr lang="zh-CN" altLang="en-US" dirty="0"/>
              <a:t>单击此处编辑标题</a:t>
            </a:r>
            <a:endParaRPr lang="zh-CN" altLang="en-US" dirty="0"/>
          </a:p>
        </p:txBody>
      </p:sp>
      <p:sp>
        <p:nvSpPr>
          <p:cNvPr id="3" name="内容占位符 2"/>
          <p:cNvSpPr>
            <a:spLocks noGrp="1"/>
          </p:cNvSpPr>
          <p:nvPr>
            <p:ph idx="1" hasCustomPrompt="1"/>
          </p:nvPr>
        </p:nvSpPr>
        <p:spPr>
          <a:xfrm>
            <a:off x="838200" y="1182153"/>
            <a:ext cx="10515600" cy="4351338"/>
          </a:xfrm>
        </p:spPr>
        <p:txBody>
          <a:bodyPr/>
          <a:lstStyle>
            <a:lvl1pPr marL="228600" indent="-228600">
              <a:lnSpc>
                <a:spcPct val="120000"/>
              </a:lnSpc>
              <a:buFont typeface="Wingdings" panose="05000000000000000000" pitchFamily="2" charset="2"/>
              <a:buChar char="u"/>
              <a:defRPr/>
            </a:lvl1pPr>
            <a:lvl2pPr>
              <a:lnSpc>
                <a:spcPct val="120000"/>
              </a:lnSpc>
              <a:defRPr>
                <a:solidFill>
                  <a:schemeClr val="tx2"/>
                </a:solidFill>
                <a:latin typeface="+mn-ea"/>
                <a:ea typeface="+mn-ea"/>
              </a:defRPr>
            </a:lvl2pPr>
          </a:lstStyle>
          <a:p>
            <a:pPr lvl="0"/>
            <a:r>
              <a:rPr lang="zh-CN" altLang="en-US" dirty="0"/>
              <a:t>编辑小标题文本样式</a:t>
            </a:r>
            <a:endParaRPr lang="zh-CN" altLang="en-US" dirty="0"/>
          </a:p>
          <a:p>
            <a:pPr lvl="1"/>
            <a:r>
              <a:rPr lang="zh-CN" altLang="en-US" dirty="0"/>
              <a:t>这里输入小标题下的具体内容</a:t>
            </a:r>
            <a:endParaRPr lang="zh-CN" altLang="en-US" dirty="0"/>
          </a:p>
        </p:txBody>
      </p:sp>
      <p:sp>
        <p:nvSpPr>
          <p:cNvPr id="4" name="日期占位符 3"/>
          <p:cNvSpPr>
            <a:spLocks noGrp="1"/>
          </p:cNvSpPr>
          <p:nvPr>
            <p:ph type="dt" sz="half" idx="10"/>
          </p:nvPr>
        </p:nvSpPr>
        <p:spPr/>
        <p:txBody>
          <a:bodyPr/>
          <a:lstStyle/>
          <a:p>
            <a:fld id="{DB3A705B-C2D9-4DCB-B9AF-69755E0BB4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F6DBD-6C1C-4A18-9AC7-B1E576937506}" type="slidenum">
              <a:rPr lang="zh-CN" altLang="en-US" smtClean="0"/>
            </a:fld>
            <a:endParaRPr lang="zh-CN" altLang="en-US"/>
          </a:p>
        </p:txBody>
      </p:sp>
      <p:grpSp>
        <p:nvGrpSpPr>
          <p:cNvPr id="7" name="组合 6"/>
          <p:cNvGrpSpPr/>
          <p:nvPr userDrawn="1"/>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0" name="矩形 9"/>
          <p:cNvSpPr/>
          <p:nvPr userDrawn="1"/>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7" name="图片 16"/>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和内容页">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微软雅黑" panose="020B0503020204020204" pitchFamily="34" charset="-122"/>
                <a:ea typeface="微软雅黑" panose="020B0503020204020204" pitchFamily="34" charset="-122"/>
                <a:cs typeface="+mn-cs"/>
              </a:defRPr>
            </a:lvl1pPr>
          </a:lstStyle>
          <a:p>
            <a:pPr marL="0" lvl="0"/>
            <a:r>
              <a:rPr lang="zh-CN" altLang="en-US" dirty="0"/>
              <a:t>单击此处编辑标题</a:t>
            </a:r>
            <a:endParaRPr lang="zh-CN" altLang="en-US" dirty="0"/>
          </a:p>
        </p:txBody>
      </p:sp>
      <p:sp>
        <p:nvSpPr>
          <p:cNvPr id="3" name="内容占位符 2"/>
          <p:cNvSpPr>
            <a:spLocks noGrp="1"/>
          </p:cNvSpPr>
          <p:nvPr>
            <p:ph idx="1" hasCustomPrompt="1"/>
          </p:nvPr>
        </p:nvSpPr>
        <p:spPr>
          <a:xfrm>
            <a:off x="838200" y="1182153"/>
            <a:ext cx="10515600" cy="4351338"/>
          </a:xfrm>
        </p:spPr>
        <p:txBody>
          <a:bodyPr/>
          <a:lstStyle>
            <a:lvl1pPr marL="228600" indent="-228600">
              <a:lnSpc>
                <a:spcPct val="120000"/>
              </a:lnSpc>
              <a:buFont typeface="Wingdings" panose="05000000000000000000" pitchFamily="2" charset="2"/>
              <a:buChar char="u"/>
              <a:defRPr/>
            </a:lvl1pPr>
            <a:lvl2pPr>
              <a:lnSpc>
                <a:spcPct val="120000"/>
              </a:lnSpc>
              <a:defRPr>
                <a:solidFill>
                  <a:schemeClr val="tx2"/>
                </a:solidFill>
                <a:latin typeface="+mn-ea"/>
                <a:ea typeface="+mn-ea"/>
              </a:defRPr>
            </a:lvl2pPr>
          </a:lstStyle>
          <a:p>
            <a:pPr lvl="0"/>
            <a:r>
              <a:rPr lang="zh-CN" altLang="en-US" dirty="0"/>
              <a:t>编辑小标题文本样式</a:t>
            </a:r>
            <a:endParaRPr lang="zh-CN" altLang="en-US" dirty="0"/>
          </a:p>
          <a:p>
            <a:pPr lvl="1"/>
            <a:r>
              <a:rPr lang="zh-CN" altLang="en-US" dirty="0"/>
              <a:t>这里输入小标题下的具体内容</a:t>
            </a:r>
            <a:endParaRPr lang="zh-CN" altLang="en-US" dirty="0"/>
          </a:p>
        </p:txBody>
      </p:sp>
      <p:sp>
        <p:nvSpPr>
          <p:cNvPr id="4" name="日期占位符 3"/>
          <p:cNvSpPr>
            <a:spLocks noGrp="1"/>
          </p:cNvSpPr>
          <p:nvPr>
            <p:ph type="dt" sz="half" idx="10"/>
          </p:nvPr>
        </p:nvSpPr>
        <p:spPr/>
        <p:txBody>
          <a:bodyPr/>
          <a:lstStyle/>
          <a:p>
            <a:fld id="{DB3A705B-C2D9-4DCB-B9AF-69755E0BB4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F6DBD-6C1C-4A18-9AC7-B1E576937506}" type="slidenum">
              <a:rPr lang="zh-CN" altLang="en-US" smtClean="0"/>
            </a:fld>
            <a:endParaRPr lang="zh-CN" altLang="en-US"/>
          </a:p>
        </p:txBody>
      </p:sp>
      <p:grpSp>
        <p:nvGrpSpPr>
          <p:cNvPr id="7" name="组合 6"/>
          <p:cNvGrpSpPr/>
          <p:nvPr userDrawn="1"/>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0" name="矩形 9"/>
          <p:cNvSpPr/>
          <p:nvPr userDrawn="1"/>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7" name="图片 16"/>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两图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32013" y="339395"/>
            <a:ext cx="3467616" cy="535531"/>
          </a:xfrm>
        </p:spPr>
        <p:txBody>
          <a:bodyPr vert="horz" wrap="none" lIns="91440" tIns="45720" rIns="91440" bIns="45720" rtlCol="0" anchor="ctr">
            <a:spAutoFit/>
          </a:bodyPr>
          <a:lstStyle>
            <a:lvl1pPr>
              <a:defRPr lang="zh-CN" altLang="en-US" sz="3200" b="1">
                <a:solidFill>
                  <a:schemeClr val="accent4"/>
                </a:solidFill>
                <a:latin typeface="微软雅黑" panose="020B0503020204020204" pitchFamily="34" charset="-122"/>
                <a:ea typeface="微软雅黑" panose="020B0503020204020204" pitchFamily="34" charset="-122"/>
                <a:cs typeface="+mn-cs"/>
              </a:defRPr>
            </a:lvl1pPr>
          </a:lstStyle>
          <a:p>
            <a:pPr marL="0" lvl="0"/>
            <a:r>
              <a:rPr lang="zh-CN" altLang="en-US" dirty="0"/>
              <a:t>单击此处编辑标题</a:t>
            </a:r>
            <a:endParaRPr lang="zh-CN" altLang="en-US" dirty="0"/>
          </a:p>
        </p:txBody>
      </p:sp>
      <p:sp>
        <p:nvSpPr>
          <p:cNvPr id="4" name="日期占位符 3"/>
          <p:cNvSpPr>
            <a:spLocks noGrp="1"/>
          </p:cNvSpPr>
          <p:nvPr>
            <p:ph type="dt" sz="half" idx="10"/>
          </p:nvPr>
        </p:nvSpPr>
        <p:spPr/>
        <p:txBody>
          <a:bodyPr/>
          <a:lstStyle/>
          <a:p>
            <a:fld id="{DB3A705B-C2D9-4DCB-B9AF-69755E0BB4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F6DBD-6C1C-4A18-9AC7-B1E576937506}" type="slidenum">
              <a:rPr lang="zh-CN" altLang="en-US" smtClean="0"/>
            </a:fld>
            <a:endParaRPr lang="zh-CN" altLang="en-US"/>
          </a:p>
        </p:txBody>
      </p:sp>
      <p:grpSp>
        <p:nvGrpSpPr>
          <p:cNvPr id="7" name="组合 6"/>
          <p:cNvGrpSpPr/>
          <p:nvPr userDrawn="1"/>
        </p:nvGrpSpPr>
        <p:grpSpPr>
          <a:xfrm flipV="1">
            <a:off x="0" y="6686649"/>
            <a:ext cx="12194265" cy="221810"/>
            <a:chOff x="0" y="-11"/>
            <a:chExt cx="5384" cy="721"/>
          </a:xfrm>
        </p:grpSpPr>
        <p:sp>
          <p:nvSpPr>
            <p:cNvPr id="8" name="矩形 7"/>
            <p:cNvSpPr/>
            <p:nvPr/>
          </p:nvSpPr>
          <p:spPr>
            <a:xfrm>
              <a:off x="1" y="495"/>
              <a:ext cx="5383" cy="2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p:nvSpPr>
          <p:spPr>
            <a:xfrm>
              <a:off x="0" y="-11"/>
              <a:ext cx="5383" cy="556"/>
            </a:xfrm>
            <a:prstGeom prst="rect">
              <a:avLst/>
            </a:prstGeom>
            <a:gradFill flip="none" rotWithShape="1">
              <a:gsLst>
                <a:gs pos="17000">
                  <a:schemeClr val="accent1"/>
                </a:gs>
                <a:gs pos="50000">
                  <a:srgbClr val="008E7D"/>
                </a:gs>
                <a:gs pos="83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0" name="矩形 9"/>
          <p:cNvSpPr/>
          <p:nvPr userDrawn="1"/>
        </p:nvSpPr>
        <p:spPr>
          <a:xfrm>
            <a:off x="-54591" y="230634"/>
            <a:ext cx="218364"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7" name="图片 16"/>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821333" y="6201738"/>
            <a:ext cx="1871134" cy="405202"/>
          </a:xfrm>
          <a:prstGeom prst="rect">
            <a:avLst/>
          </a:prstGeom>
        </p:spPr>
      </p:pic>
      <p:sp>
        <p:nvSpPr>
          <p:cNvPr id="14" name="图片占位符 13"/>
          <p:cNvSpPr>
            <a:spLocks noGrp="1"/>
          </p:cNvSpPr>
          <p:nvPr>
            <p:ph type="pic" sz="quarter" idx="13"/>
          </p:nvPr>
        </p:nvSpPr>
        <p:spPr>
          <a:xfrm>
            <a:off x="777671" y="1712914"/>
            <a:ext cx="5044008" cy="3428998"/>
          </a:xfrm>
        </p:spPr>
        <p:txBody>
          <a:bodyPr/>
          <a:lstStyle/>
          <a:p>
            <a:endParaRPr lang="zh-CN" altLang="en-US"/>
          </a:p>
        </p:txBody>
      </p:sp>
      <p:sp>
        <p:nvSpPr>
          <p:cNvPr id="16" name="图片占位符 13"/>
          <p:cNvSpPr>
            <a:spLocks noGrp="1"/>
          </p:cNvSpPr>
          <p:nvPr>
            <p:ph type="pic" sz="quarter" idx="14"/>
          </p:nvPr>
        </p:nvSpPr>
        <p:spPr>
          <a:xfrm>
            <a:off x="6370319" y="1712914"/>
            <a:ext cx="5044008" cy="3428998"/>
          </a:xfrm>
        </p:spPr>
        <p:txBody>
          <a:bodyPr/>
          <a:lstStyle/>
          <a:p>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3432152"/>
            <a:ext cx="9144000" cy="1031821"/>
          </a:xfrm>
          <a:noFill/>
        </p:spPr>
        <p:txBody>
          <a:bodyPr wrap="square" rtlCol="0">
            <a:spAutoFit/>
          </a:bodyPr>
          <a:lstStyle>
            <a:lvl1pPr algn="ctr">
              <a:defRPr lang="zh-CN" altLang="en-US" sz="6600" b="1" spc="0" dirty="0">
                <a:solidFill>
                  <a:schemeClr val="accent4"/>
                </a:solidFill>
                <a:effectLst/>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lgn="ctr"/>
            <a:r>
              <a:rPr lang="zh-CN" altLang="en-US" dirty="0"/>
              <a:t>谢谢大家！</a:t>
            </a:r>
            <a:endParaRPr lang="zh-CN" altLang="en-US" dirty="0"/>
          </a:p>
        </p:txBody>
      </p:sp>
      <p:grpSp>
        <p:nvGrpSpPr>
          <p:cNvPr id="7" name="组合 6"/>
          <p:cNvGrpSpPr/>
          <p:nvPr userDrawn="1"/>
        </p:nvGrpSpPr>
        <p:grpSpPr>
          <a:xfrm flipV="1">
            <a:off x="-11289" y="0"/>
            <a:ext cx="12207963" cy="2684165"/>
            <a:chOff x="0" y="4173835"/>
            <a:chExt cx="12207963" cy="2684165"/>
          </a:xfrm>
        </p:grpSpPr>
        <p:sp>
          <p:nvSpPr>
            <p:cNvPr id="9" name="Freeform 12"/>
            <p:cNvSpPr/>
            <p:nvPr userDrawn="1"/>
          </p:nvSpPr>
          <p:spPr bwMode="auto">
            <a:xfrm>
              <a:off x="6344405" y="4173835"/>
              <a:ext cx="5863558" cy="1510120"/>
            </a:xfrm>
            <a:custGeom>
              <a:avLst/>
              <a:gdLst>
                <a:gd name="T0" fmla="*/ 0 w 1057"/>
                <a:gd name="T1" fmla="*/ 273 h 417"/>
                <a:gd name="T2" fmla="*/ 1057 w 1057"/>
                <a:gd name="T3" fmla="*/ 116 h 417"/>
                <a:gd name="T4" fmla="*/ 1057 w 1057"/>
                <a:gd name="T5" fmla="*/ 0 h 417"/>
                <a:gd name="T6" fmla="*/ 0 w 1057"/>
                <a:gd name="T7" fmla="*/ 273 h 417"/>
              </a:gdLst>
              <a:ahLst/>
              <a:cxnLst>
                <a:cxn ang="0">
                  <a:pos x="T0" y="T1"/>
                </a:cxn>
                <a:cxn ang="0">
                  <a:pos x="T2" y="T3"/>
                </a:cxn>
                <a:cxn ang="0">
                  <a:pos x="T4" y="T5"/>
                </a:cxn>
                <a:cxn ang="0">
                  <a:pos x="T6" y="T7"/>
                </a:cxn>
              </a:cxnLst>
              <a:rect l="0" t="0" r="r" b="b"/>
              <a:pathLst>
                <a:path w="1057" h="417">
                  <a:moveTo>
                    <a:pt x="0" y="273"/>
                  </a:moveTo>
                  <a:cubicBezTo>
                    <a:pt x="561" y="417"/>
                    <a:pt x="892" y="299"/>
                    <a:pt x="1057" y="116"/>
                  </a:cubicBezTo>
                  <a:cubicBezTo>
                    <a:pt x="1057" y="0"/>
                    <a:pt x="1057" y="0"/>
                    <a:pt x="1057" y="0"/>
                  </a:cubicBezTo>
                  <a:cubicBezTo>
                    <a:pt x="666" y="392"/>
                    <a:pt x="0" y="273"/>
                    <a:pt x="0" y="273"/>
                  </a:cubicBezTo>
                  <a:close/>
                </a:path>
              </a:pathLst>
            </a:custGeom>
            <a:solidFill>
              <a:schemeClr val="accent5">
                <a:lumMod val="85000"/>
              </a:schemeClr>
            </a:solidFill>
            <a:ln>
              <a:noFill/>
            </a:ln>
          </p:spPr>
          <p:txBody>
            <a:bodyPr vert="horz" wrap="square" lIns="128580" tIns="64290" rIns="128580" bIns="64290" numCol="1" anchor="t" anchorCtr="0" compatLnSpc="1"/>
            <a:lstStyle/>
            <a:p>
              <a:endParaRPr lang="zh-CN" altLang="en-US"/>
            </a:p>
          </p:txBody>
        </p:sp>
        <p:sp>
          <p:nvSpPr>
            <p:cNvPr id="8" name="Freeform 11"/>
            <p:cNvSpPr/>
            <p:nvPr userDrawn="1"/>
          </p:nvSpPr>
          <p:spPr bwMode="auto">
            <a:xfrm>
              <a:off x="8401" y="4408121"/>
              <a:ext cx="12192000" cy="2449879"/>
            </a:xfrm>
            <a:custGeom>
              <a:avLst/>
              <a:gdLst>
                <a:gd name="T0" fmla="*/ 727 w 2079"/>
                <a:gd name="T1" fmla="*/ 77 h 481"/>
                <a:gd name="T2" fmla="*/ 700 w 2079"/>
                <a:gd name="T3" fmla="*/ 72 h 481"/>
                <a:gd name="T4" fmla="*/ 0 w 2079"/>
                <a:gd name="T5" fmla="*/ 109 h 481"/>
                <a:gd name="T6" fmla="*/ 0 w 2079"/>
                <a:gd name="T7" fmla="*/ 481 h 481"/>
                <a:gd name="T8" fmla="*/ 2079 w 2079"/>
                <a:gd name="T9" fmla="*/ 481 h 481"/>
                <a:gd name="T10" fmla="*/ 2079 w 2079"/>
                <a:gd name="T11" fmla="*/ 1 h 481"/>
                <a:gd name="T12" fmla="*/ 1356 w 2079"/>
                <a:gd name="T13" fmla="*/ 195 h 481"/>
                <a:gd name="T14" fmla="*/ 751 w 2079"/>
                <a:gd name="T15" fmla="*/ 82 h 481"/>
                <a:gd name="T16" fmla="*/ 765 w 2079"/>
                <a:gd name="T17" fmla="*/ 86 h 481"/>
                <a:gd name="T18" fmla="*/ 727 w 2079"/>
                <a:gd name="T19" fmla="*/ 7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9" h="481">
                  <a:moveTo>
                    <a:pt x="727" y="77"/>
                  </a:moveTo>
                  <a:cubicBezTo>
                    <a:pt x="718" y="76"/>
                    <a:pt x="709" y="74"/>
                    <a:pt x="700" y="72"/>
                  </a:cubicBezTo>
                  <a:cubicBezTo>
                    <a:pt x="559" y="46"/>
                    <a:pt x="214" y="0"/>
                    <a:pt x="0" y="109"/>
                  </a:cubicBezTo>
                  <a:cubicBezTo>
                    <a:pt x="0" y="481"/>
                    <a:pt x="0" y="481"/>
                    <a:pt x="0" y="481"/>
                  </a:cubicBezTo>
                  <a:cubicBezTo>
                    <a:pt x="2079" y="481"/>
                    <a:pt x="2079" y="481"/>
                    <a:pt x="2079" y="481"/>
                  </a:cubicBezTo>
                  <a:cubicBezTo>
                    <a:pt x="2079" y="1"/>
                    <a:pt x="2079" y="1"/>
                    <a:pt x="2079" y="1"/>
                  </a:cubicBezTo>
                  <a:cubicBezTo>
                    <a:pt x="1977" y="107"/>
                    <a:pt x="1798" y="230"/>
                    <a:pt x="1356" y="195"/>
                  </a:cubicBezTo>
                  <a:cubicBezTo>
                    <a:pt x="1212" y="183"/>
                    <a:pt x="984" y="128"/>
                    <a:pt x="751" y="82"/>
                  </a:cubicBezTo>
                  <a:cubicBezTo>
                    <a:pt x="756" y="83"/>
                    <a:pt x="760" y="84"/>
                    <a:pt x="765" y="86"/>
                  </a:cubicBezTo>
                  <a:cubicBezTo>
                    <a:pt x="765" y="86"/>
                    <a:pt x="751" y="82"/>
                    <a:pt x="727" y="77"/>
                  </a:cubicBezTo>
                  <a:close/>
                </a:path>
              </a:pathLst>
            </a:custGeom>
            <a:gradFill flip="none" rotWithShape="1">
              <a:gsLst>
                <a:gs pos="30000">
                  <a:srgbClr val="008E7D"/>
                </a:gs>
                <a:gs pos="100000">
                  <a:schemeClr val="accent1"/>
                </a:gs>
              </a:gsLst>
              <a:lin ang="5700000" scaled="0"/>
              <a:tileRect/>
            </a:gradFill>
            <a:ln>
              <a:noFill/>
            </a:ln>
            <a:effectLst/>
          </p:spPr>
          <p:txBody>
            <a:bodyPr vert="horz" wrap="square" lIns="128580" tIns="64290" rIns="128580" bIns="64290" numCol="1" anchor="t" anchorCtr="0" compatLnSpc="1"/>
            <a:lstStyle/>
            <a:p>
              <a:endParaRPr lang="zh-CN" altLang="en-US"/>
            </a:p>
          </p:txBody>
        </p:sp>
        <p:sp>
          <p:nvSpPr>
            <p:cNvPr id="10" name="Freeform 13"/>
            <p:cNvSpPr/>
            <p:nvPr userDrawn="1"/>
          </p:nvSpPr>
          <p:spPr bwMode="auto">
            <a:xfrm>
              <a:off x="0" y="4241569"/>
              <a:ext cx="4167818" cy="674422"/>
            </a:xfrm>
            <a:custGeom>
              <a:avLst/>
              <a:gdLst>
                <a:gd name="T0" fmla="*/ 0 w 751"/>
                <a:gd name="T1" fmla="*/ 85 h 140"/>
                <a:gd name="T2" fmla="*/ 0 w 751"/>
                <a:gd name="T3" fmla="*/ 101 h 140"/>
                <a:gd name="T4" fmla="*/ 0 w 751"/>
                <a:gd name="T5" fmla="*/ 140 h 140"/>
                <a:gd name="T6" fmla="*/ 700 w 751"/>
                <a:gd name="T7" fmla="*/ 103 h 140"/>
                <a:gd name="T8" fmla="*/ 727 w 751"/>
                <a:gd name="T9" fmla="*/ 108 h 140"/>
                <a:gd name="T10" fmla="*/ 751 w 751"/>
                <a:gd name="T11" fmla="*/ 113 h 140"/>
                <a:gd name="T12" fmla="*/ 0 w 751"/>
                <a:gd name="T13" fmla="*/ 85 h 140"/>
              </a:gdLst>
              <a:ahLst/>
              <a:cxnLst>
                <a:cxn ang="0">
                  <a:pos x="T0" y="T1"/>
                </a:cxn>
                <a:cxn ang="0">
                  <a:pos x="T2" y="T3"/>
                </a:cxn>
                <a:cxn ang="0">
                  <a:pos x="T4" y="T5"/>
                </a:cxn>
                <a:cxn ang="0">
                  <a:pos x="T6" y="T7"/>
                </a:cxn>
                <a:cxn ang="0">
                  <a:pos x="T8" y="T9"/>
                </a:cxn>
                <a:cxn ang="0">
                  <a:pos x="T10" y="T11"/>
                </a:cxn>
                <a:cxn ang="0">
                  <a:pos x="T12" y="T13"/>
                </a:cxn>
              </a:cxnLst>
              <a:rect l="0" t="0" r="r" b="b"/>
              <a:pathLst>
                <a:path w="751" h="140">
                  <a:moveTo>
                    <a:pt x="0" y="85"/>
                  </a:moveTo>
                  <a:cubicBezTo>
                    <a:pt x="0" y="101"/>
                    <a:pt x="0" y="101"/>
                    <a:pt x="0" y="101"/>
                  </a:cubicBezTo>
                  <a:cubicBezTo>
                    <a:pt x="0" y="140"/>
                    <a:pt x="0" y="140"/>
                    <a:pt x="0" y="140"/>
                  </a:cubicBezTo>
                  <a:cubicBezTo>
                    <a:pt x="214" y="31"/>
                    <a:pt x="559" y="77"/>
                    <a:pt x="700" y="103"/>
                  </a:cubicBezTo>
                  <a:cubicBezTo>
                    <a:pt x="710" y="105"/>
                    <a:pt x="719" y="107"/>
                    <a:pt x="727" y="108"/>
                  </a:cubicBezTo>
                  <a:cubicBezTo>
                    <a:pt x="735" y="110"/>
                    <a:pt x="743" y="112"/>
                    <a:pt x="751" y="113"/>
                  </a:cubicBezTo>
                  <a:cubicBezTo>
                    <a:pt x="310" y="0"/>
                    <a:pt x="97" y="40"/>
                    <a:pt x="0" y="85"/>
                  </a:cubicBezTo>
                  <a:close/>
                </a:path>
              </a:pathLst>
            </a:custGeom>
            <a:solidFill>
              <a:schemeClr val="accent5">
                <a:lumMod val="85000"/>
              </a:schemeClr>
            </a:solidFill>
            <a:ln>
              <a:noFill/>
            </a:ln>
          </p:spPr>
          <p:txBody>
            <a:bodyPr vert="horz" wrap="square" lIns="128580" tIns="64290" rIns="128580" bIns="64290" numCol="1" anchor="t" anchorCtr="0" compatLnSpc="1"/>
            <a:lstStyle/>
            <a:p>
              <a:endParaRPr lang="zh-CN" altLang="en-US"/>
            </a:p>
          </p:txBody>
        </p:sp>
      </p:grpSp>
      <p:pic>
        <p:nvPicPr>
          <p:cNvPr id="16" name="图片 15"/>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09960" y="401682"/>
            <a:ext cx="3938448" cy="986382"/>
          </a:xfrm>
          <a:prstGeom prst="rect">
            <a:avLst/>
          </a:prstGeom>
        </p:spPr>
      </p:pic>
      <p:pic>
        <p:nvPicPr>
          <p:cNvPr id="18" name="图片 17"/>
          <p:cNvPicPr>
            <a:picLocks noChangeAspect="1"/>
          </p:cNvPicPr>
          <p:nvPr userDrawn="1"/>
        </p:nvPicPr>
        <p:blipFill>
          <a:blip r:embed="rId3" cstate="hq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26298" y="5538951"/>
            <a:ext cx="1801683" cy="1013447"/>
          </a:xfrm>
          <a:prstGeom prst="rect">
            <a:avLst/>
          </a:prstGeom>
        </p:spPr>
      </p:pic>
      <p:pic>
        <p:nvPicPr>
          <p:cNvPr id="13" name="图片 12"/>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172324" y="4735373"/>
            <a:ext cx="5042253" cy="2129069"/>
          </a:xfrm>
          <a:prstGeom prst="rect">
            <a:avLst/>
          </a:prstGeom>
        </p:spPr>
      </p:pic>
      <p:pic>
        <p:nvPicPr>
          <p:cNvPr id="11" name="图片 10" hidden="1"/>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492872" y="334513"/>
            <a:ext cx="4011287" cy="98638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slideLayout" Target="../slideLayouts/slideLayout17.xml"/><Relationship Id="rId7" Type="http://schemas.openxmlformats.org/officeDocument/2006/relationships/slideLayout" Target="../slideLayouts/slideLayout16.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2" Type="http://schemas.openxmlformats.org/officeDocument/2006/relationships/theme" Target="../theme/theme2.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3A705B-C2D9-4DCB-B9AF-69755E0BB4C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F6DBD-6C1C-4A18-9AC7-B1E57693750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9C098F-BE34-40BA-8E27-42324DA0A45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486337-3B63-4EE1-9FEC-E03B35108FC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1" Type="http://schemas.openxmlformats.org/officeDocument/2006/relationships/slideLayout" Target="../slideLayouts/slideLayout3.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image" Target="../media/image3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440055" y="1751330"/>
            <a:ext cx="11424920" cy="1918335"/>
          </a:xfrm>
          <a:effectLst/>
        </p:spPr>
        <p:txBody>
          <a:bodyPr wrap="square"/>
          <a:lstStyle/>
          <a:p>
            <a:r>
              <a:rPr lang="zh-CN" altLang="en-US" spc="300" dirty="0">
                <a:gradFill>
                  <a:gsLst>
                    <a:gs pos="0">
                      <a:srgbClr val="008E7D"/>
                    </a:gs>
                    <a:gs pos="43000">
                      <a:schemeClr val="accent4"/>
                    </a:gs>
                  </a:gsLst>
                  <a:lin ang="5400000" scaled="0"/>
                </a:gradFill>
                <a:effectLst/>
                <a:latin typeface="微软雅黑" panose="020B0503020204020204" pitchFamily="34" charset="-122"/>
                <a:ea typeface="微软雅黑" panose="020B0503020204020204" pitchFamily="34" charset="-122"/>
              </a:rPr>
              <a:t>基于机器学习的车辆</a:t>
            </a:r>
            <a:br>
              <a:rPr lang="zh-CN" altLang="en-US" spc="300" dirty="0">
                <a:gradFill>
                  <a:gsLst>
                    <a:gs pos="0">
                      <a:srgbClr val="008E7D"/>
                    </a:gs>
                    <a:gs pos="43000">
                      <a:schemeClr val="accent4"/>
                    </a:gs>
                  </a:gsLst>
                  <a:lin ang="5400000" scaled="0"/>
                </a:gradFill>
                <a:effectLst/>
                <a:latin typeface="微软雅黑" panose="020B0503020204020204" pitchFamily="34" charset="-122"/>
                <a:ea typeface="微软雅黑" panose="020B0503020204020204" pitchFamily="34" charset="-122"/>
              </a:rPr>
            </a:br>
            <a:r>
              <a:rPr lang="en-US" altLang="zh-CN" spc="300" dirty="0">
                <a:gradFill>
                  <a:gsLst>
                    <a:gs pos="0">
                      <a:srgbClr val="008E7D"/>
                    </a:gs>
                    <a:gs pos="43000">
                      <a:schemeClr val="accent4"/>
                    </a:gs>
                  </a:gsLst>
                  <a:lin ang="5400000" scaled="0"/>
                </a:gradFill>
                <a:effectLst/>
                <a:latin typeface="微软雅黑" panose="020B0503020204020204" pitchFamily="34" charset="-122"/>
                <a:ea typeface="微软雅黑" panose="020B0503020204020204" pitchFamily="34" charset="-122"/>
              </a:rPr>
              <a:t>CO2</a:t>
            </a:r>
            <a:r>
              <a:rPr lang="zh-CN" altLang="en-US" spc="300" dirty="0">
                <a:gradFill>
                  <a:gsLst>
                    <a:gs pos="0">
                      <a:srgbClr val="008E7D"/>
                    </a:gs>
                    <a:gs pos="43000">
                      <a:schemeClr val="accent4"/>
                    </a:gs>
                  </a:gsLst>
                  <a:lin ang="5400000" scaled="0"/>
                </a:gradFill>
                <a:effectLst/>
                <a:latin typeface="微软雅黑" panose="020B0503020204020204" pitchFamily="34" charset="-122"/>
                <a:ea typeface="微软雅黑" panose="020B0503020204020204" pitchFamily="34" charset="-122"/>
              </a:rPr>
              <a:t>排放多维度分析与预测</a:t>
            </a:r>
            <a:endParaRPr lang="zh-CN" altLang="en-US" spc="300" dirty="0">
              <a:gradFill>
                <a:gsLst>
                  <a:gs pos="0">
                    <a:srgbClr val="008E7D"/>
                  </a:gs>
                  <a:gs pos="43000">
                    <a:schemeClr val="accent4"/>
                  </a:gs>
                </a:gsLst>
                <a:lin ang="5400000" scaled="0"/>
              </a:gradFill>
              <a:effectLst/>
              <a:latin typeface="微软雅黑" panose="020B0503020204020204" pitchFamily="34" charset="-122"/>
              <a:ea typeface="微软雅黑" panose="020B0503020204020204" pitchFamily="34" charset="-122"/>
            </a:endParaRPr>
          </a:p>
        </p:txBody>
      </p:sp>
      <p:sp>
        <p:nvSpPr>
          <p:cNvPr id="5" name="副标题 4"/>
          <p:cNvSpPr>
            <a:spLocks noGrp="1"/>
          </p:cNvSpPr>
          <p:nvPr>
            <p:ph type="subTitle" idx="1"/>
          </p:nvPr>
        </p:nvSpPr>
        <p:spPr>
          <a:xfrm>
            <a:off x="4016657" y="3917776"/>
            <a:ext cx="4167818" cy="470454"/>
          </a:xfrm>
        </p:spPr>
        <p:txBody>
          <a:bodyPr/>
          <a:lstStyle/>
          <a:p>
            <a:r>
              <a:rPr lang="zh-CN" sz="3200" dirty="0">
                <a:latin typeface="楷体" panose="02010609060101010101" pitchFamily="49" charset="-122"/>
                <a:ea typeface="楷体" panose="02010609060101010101" pitchFamily="49" charset="-122"/>
              </a:rPr>
              <a:t>信息</a:t>
            </a:r>
            <a:r>
              <a:rPr lang="en-US" altLang="zh-CN" sz="3200" dirty="0">
                <a:latin typeface="楷体" panose="02010609060101010101" pitchFamily="49" charset="-122"/>
                <a:ea typeface="楷体" panose="02010609060101010101" pitchFamily="49" charset="-122"/>
              </a:rPr>
              <a:t>221</a:t>
            </a:r>
            <a:endParaRPr lang="zh-CN" altLang="en-US" sz="3200" dirty="0">
              <a:latin typeface="楷体" panose="02010609060101010101" pitchFamily="49" charset="-122"/>
              <a:ea typeface="楷体" panose="02010609060101010101" pitchFamily="49" charset="-122"/>
            </a:endParaRPr>
          </a:p>
        </p:txBody>
      </p:sp>
      <p:sp>
        <p:nvSpPr>
          <p:cNvPr id="6" name="矩形 5"/>
          <p:cNvSpPr/>
          <p:nvPr/>
        </p:nvSpPr>
        <p:spPr>
          <a:xfrm>
            <a:off x="566626" y="5649191"/>
            <a:ext cx="3449396" cy="506730"/>
          </a:xfrm>
          <a:prstGeom prst="rect">
            <a:avLst/>
          </a:prstGeom>
        </p:spPr>
        <p:txBody>
          <a:bodyPr wrap="square">
            <a:spAutoFit/>
          </a:bodyPr>
          <a:lstStyle/>
          <a:p>
            <a:pPr>
              <a:lnSpc>
                <a:spcPct val="150000"/>
              </a:lnSpc>
            </a:pPr>
            <a:r>
              <a:rPr lang="zh-CN" altLang="en-US" b="1" dirty="0">
                <a:solidFill>
                  <a:schemeClr val="bg1"/>
                </a:solidFill>
                <a:latin typeface="黑体" panose="02010609060101010101" charset="-122"/>
                <a:ea typeface="黑体" panose="02010609060101010101" charset="-122"/>
              </a:rPr>
              <a:t>时间：</a:t>
            </a:r>
            <a:r>
              <a:rPr lang="en-US" altLang="zh-CN" b="1" dirty="0">
                <a:solidFill>
                  <a:schemeClr val="bg1"/>
                </a:solidFill>
                <a:latin typeface="黑体" panose="02010609060101010101" charset="-122"/>
                <a:ea typeface="黑体" panose="02010609060101010101" charset="-122"/>
              </a:rPr>
              <a:t>2025</a:t>
            </a:r>
            <a:r>
              <a:rPr lang="zh-CN" altLang="en-US" b="1" dirty="0">
                <a:solidFill>
                  <a:schemeClr val="bg1"/>
                </a:solidFill>
                <a:latin typeface="黑体" panose="02010609060101010101" charset="-122"/>
                <a:ea typeface="黑体" panose="02010609060101010101" charset="-122"/>
              </a:rPr>
              <a:t>年</a:t>
            </a:r>
            <a:r>
              <a:rPr lang="en-US" altLang="zh-CN" b="1" dirty="0">
                <a:solidFill>
                  <a:schemeClr val="bg1"/>
                </a:solidFill>
                <a:latin typeface="黑体" panose="02010609060101010101" charset="-122"/>
                <a:ea typeface="黑体" panose="02010609060101010101" charset="-122"/>
              </a:rPr>
              <a:t>5</a:t>
            </a:r>
            <a:r>
              <a:rPr lang="zh-CN" altLang="en-US" b="1" dirty="0">
                <a:solidFill>
                  <a:schemeClr val="bg1"/>
                </a:solidFill>
                <a:latin typeface="黑体" panose="02010609060101010101" charset="-122"/>
                <a:ea typeface="黑体" panose="02010609060101010101" charset="-122"/>
              </a:rPr>
              <a:t>月</a:t>
            </a:r>
            <a:r>
              <a:rPr lang="en-US" altLang="zh-CN" b="1" dirty="0">
                <a:solidFill>
                  <a:schemeClr val="bg1"/>
                </a:solidFill>
                <a:latin typeface="黑体" panose="02010609060101010101" charset="-122"/>
                <a:ea typeface="黑体" panose="02010609060101010101" charset="-122"/>
              </a:rPr>
              <a:t>3</a:t>
            </a:r>
            <a:r>
              <a:rPr lang="zh-CN" altLang="en-US" b="1" dirty="0">
                <a:solidFill>
                  <a:schemeClr val="bg1"/>
                </a:solidFill>
                <a:latin typeface="黑体" panose="02010609060101010101" charset="-122"/>
                <a:ea typeface="黑体" panose="02010609060101010101" charset="-122"/>
              </a:rPr>
              <a:t>日</a:t>
            </a:r>
            <a:endParaRPr lang="en-US" altLang="zh-CN" b="1" dirty="0">
              <a:solidFill>
                <a:schemeClr val="bg1"/>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59"/>
          <p:cNvSpPr>
            <a:spLocks noChangeArrowheads="1"/>
          </p:cNvSpPr>
          <p:nvPr/>
        </p:nvSpPr>
        <p:spPr bwMode="auto">
          <a:xfrm>
            <a:off x="1953868" y="1968371"/>
            <a:ext cx="2379368" cy="2714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3800" cap="all" dirty="0">
                <a:solidFill>
                  <a:schemeClr val="accent1"/>
                </a:solidFill>
                <a:latin typeface="Arial" panose="020B0604020202020204" pitchFamily="34" charset="0"/>
                <a:cs typeface="Arial" panose="020B0604020202020204" pitchFamily="34" charset="0"/>
                <a:sym typeface="Arial" panose="020B0604020202020204" pitchFamily="34" charset="0"/>
              </a:rPr>
              <a:t>03</a:t>
            </a:r>
            <a:endParaRPr lang="en-US" altLang="zh-CN" sz="13800" cap="all" dirty="0">
              <a:solidFill>
                <a:schemeClr val="accent1"/>
              </a:solidFill>
              <a:latin typeface="Arial" panose="020B0604020202020204" pitchFamily="34" charset="0"/>
              <a:cs typeface="Arial" panose="020B0604020202020204" pitchFamily="34" charset="0"/>
              <a:sym typeface="Arial" panose="020B0604020202020204" pitchFamily="34" charset="0"/>
            </a:endParaRPr>
          </a:p>
          <a:p>
            <a:pPr algn="ctr">
              <a:buNone/>
            </a:pPr>
            <a:r>
              <a:rPr lang="en-US" altLang="zh-CN" cap="all" dirty="0">
                <a:solidFill>
                  <a:schemeClr val="accent1"/>
                </a:solidFill>
                <a:latin typeface="Arial" panose="020B0604020202020204" pitchFamily="34" charset="0"/>
                <a:cs typeface="Arial" panose="020B0604020202020204" pitchFamily="34" charset="0"/>
                <a:sym typeface="Arial" panose="020B0604020202020204" pitchFamily="34" charset="0"/>
              </a:rPr>
              <a:t>chapter</a:t>
            </a:r>
            <a:endParaRPr lang="zh-CN" altLang="en-US" cap="all" dirty="0">
              <a:solidFill>
                <a:schemeClr val="accent1"/>
              </a:solidFill>
              <a:latin typeface="Arial" panose="020B0604020202020204" pitchFamily="34" charset="0"/>
              <a:cs typeface="Arial" panose="020B0604020202020204" pitchFamily="34" charset="0"/>
              <a:sym typeface="Arial" panose="020B0604020202020204" pitchFamily="34" charset="0"/>
            </a:endParaRPr>
          </a:p>
        </p:txBody>
      </p:sp>
      <p:sp>
        <p:nvSpPr>
          <p:cNvPr id="6" name="标题 5"/>
          <p:cNvSpPr>
            <a:spLocks noGrp="1"/>
          </p:cNvSpPr>
          <p:nvPr>
            <p:ph type="title"/>
          </p:nvPr>
        </p:nvSpPr>
        <p:spPr>
          <a:xfrm>
            <a:off x="5014284" y="3018935"/>
            <a:ext cx="6339513" cy="664210"/>
          </a:xfrm>
        </p:spPr>
        <p:txBody>
          <a:bodyPr/>
          <a:lstStyle/>
          <a:p>
            <a:r>
              <a:rPr lang="zh-CN" altLang="en-US" dirty="0"/>
              <a:t>探索性数据分析过程</a:t>
            </a:r>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013" y="340143"/>
            <a:ext cx="4653280" cy="534035"/>
          </a:xfrm>
        </p:spPr>
        <p:txBody>
          <a:bodyPr/>
          <a:lstStyle/>
          <a:p>
            <a:r>
              <a:rPr lang="zh-CN" altLang="en-US" dirty="0"/>
              <a:t>创建环境和安装必要的库</a:t>
            </a:r>
            <a:endParaRPr lang="zh-CN" altLang="en-US" dirty="0"/>
          </a:p>
        </p:txBody>
      </p:sp>
      <p:sp>
        <p:nvSpPr>
          <p:cNvPr id="4" name="文本框 3"/>
          <p:cNvSpPr txBox="1"/>
          <p:nvPr/>
        </p:nvSpPr>
        <p:spPr>
          <a:xfrm>
            <a:off x="7287260" y="1124585"/>
            <a:ext cx="3257550" cy="3744595"/>
          </a:xfrm>
          <a:prstGeom prst="rect">
            <a:avLst/>
          </a:prstGeom>
          <a:noFill/>
        </p:spPr>
        <p:txBody>
          <a:bodyPr wrap="square" rtlCol="0">
            <a:noAutofit/>
          </a:bodyPr>
          <a:p>
            <a:r>
              <a:rPr lang="zh-CN" sz="2000"/>
              <a:t>安装必要的库</a:t>
            </a:r>
            <a:endParaRPr lang="zh-CN" sz="2000"/>
          </a:p>
          <a:p>
            <a:r>
              <a:rPr lang="zh-CN" sz="2000"/>
              <a:t>探索性数据分析使用到的库</a:t>
            </a:r>
            <a:br>
              <a:rPr lang="zh-CN" sz="2000"/>
            </a:br>
            <a:r>
              <a:rPr lang="en-US" altLang="zh-CN" sz="2000"/>
              <a:t>pandas</a:t>
            </a:r>
            <a:endParaRPr lang="en-US" altLang="zh-CN" sz="2000"/>
          </a:p>
          <a:p>
            <a:r>
              <a:rPr lang="en-US" altLang="zh-CN" sz="2000"/>
              <a:t>matplotlib.pyplot</a:t>
            </a:r>
            <a:endParaRPr lang="en-US" altLang="zh-CN" sz="2000"/>
          </a:p>
          <a:p>
            <a:r>
              <a:rPr lang="en-US" altLang="zh-CN" sz="2000"/>
              <a:t>seaborn</a:t>
            </a:r>
            <a:endParaRPr lang="en-US" altLang="zh-CN" sz="2000"/>
          </a:p>
          <a:p>
            <a:endParaRPr lang="en-US" altLang="zh-CN" sz="2000"/>
          </a:p>
          <a:p>
            <a:r>
              <a:rPr lang="zh-CN" altLang="en-US" sz="2000"/>
              <a:t>机器学习使用到的库</a:t>
            </a:r>
            <a:endParaRPr lang="zh-CN" altLang="en-US" sz="2000"/>
          </a:p>
          <a:p>
            <a:r>
              <a:rPr lang="en-US" altLang="zh-CN" sz="2000">
                <a:sym typeface="+mn-ea"/>
              </a:rPr>
              <a:t>pandas</a:t>
            </a:r>
            <a:endParaRPr lang="en-US" altLang="zh-CN" sz="2000"/>
          </a:p>
          <a:p>
            <a:r>
              <a:rPr lang="en-US" altLang="zh-CN" sz="2000">
                <a:sym typeface="+mn-ea"/>
              </a:rPr>
              <a:t>matplotlib.pyplot</a:t>
            </a:r>
            <a:endParaRPr lang="en-US" altLang="zh-CN" sz="2000"/>
          </a:p>
          <a:p>
            <a:r>
              <a:rPr lang="en-US" altLang="zh-CN" sz="2000">
                <a:sym typeface="+mn-ea"/>
              </a:rPr>
              <a:t>seaborn</a:t>
            </a:r>
            <a:endParaRPr lang="en-US" altLang="zh-CN" sz="2000"/>
          </a:p>
          <a:p>
            <a:r>
              <a:rPr lang="en-US" altLang="zh-CN" sz="2000"/>
              <a:t>sklearn</a:t>
            </a:r>
            <a:endParaRPr lang="en-US" altLang="zh-CN" sz="2000"/>
          </a:p>
          <a:p>
            <a:r>
              <a:rPr lang="en-US" altLang="zh-CN" sz="2000"/>
              <a:t>tensorflow</a:t>
            </a:r>
            <a:endParaRPr lang="en-US" altLang="zh-CN" sz="2000"/>
          </a:p>
        </p:txBody>
      </p:sp>
      <p:pic>
        <p:nvPicPr>
          <p:cNvPr id="2" name="图片 1"/>
          <p:cNvPicPr>
            <a:picLocks noChangeAspect="1"/>
          </p:cNvPicPr>
          <p:nvPr/>
        </p:nvPicPr>
        <p:blipFill>
          <a:blip r:embed="rId1"/>
          <a:srcRect r="33429"/>
          <a:stretch>
            <a:fillRect/>
          </a:stretch>
        </p:blipFill>
        <p:spPr>
          <a:xfrm>
            <a:off x="651510" y="1009650"/>
            <a:ext cx="5574030" cy="4710430"/>
          </a:xfrm>
          <a:prstGeom prst="rect">
            <a:avLst/>
          </a:prstGeom>
        </p:spPr>
      </p:pic>
      <p:sp>
        <p:nvSpPr>
          <p:cNvPr id="3" name="文本框 2"/>
          <p:cNvSpPr txBox="1"/>
          <p:nvPr/>
        </p:nvSpPr>
        <p:spPr>
          <a:xfrm>
            <a:off x="2011045" y="5855335"/>
            <a:ext cx="3027045" cy="544830"/>
          </a:xfrm>
          <a:prstGeom prst="rect">
            <a:avLst/>
          </a:prstGeom>
          <a:noFill/>
        </p:spPr>
        <p:txBody>
          <a:bodyPr wrap="square" rtlCol="0">
            <a:noAutofit/>
          </a:bodyPr>
          <a:p>
            <a:r>
              <a:rPr lang="zh-CN" altLang="en-US" sz="2000"/>
              <a:t>新建一个</a:t>
            </a:r>
            <a:r>
              <a:rPr lang="en-US" altLang="zh-CN" sz="2000"/>
              <a:t>python</a:t>
            </a:r>
            <a:r>
              <a:rPr lang="zh-CN" altLang="en-US" sz="2000"/>
              <a:t>环境</a:t>
            </a:r>
            <a:endParaRPr lang="zh-CN" altLang="en-US" sz="20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013" y="340143"/>
            <a:ext cx="2214880" cy="534035"/>
          </a:xfrm>
        </p:spPr>
        <p:txBody>
          <a:bodyPr/>
          <a:lstStyle/>
          <a:p>
            <a:r>
              <a:rPr lang="zh-CN" altLang="en-US" dirty="0"/>
              <a:t>数据预处理</a:t>
            </a:r>
            <a:endParaRPr lang="zh-CN" altLang="en-US" dirty="0"/>
          </a:p>
        </p:txBody>
      </p:sp>
      <p:sp>
        <p:nvSpPr>
          <p:cNvPr id="4" name="文本框 3"/>
          <p:cNvSpPr txBox="1"/>
          <p:nvPr/>
        </p:nvSpPr>
        <p:spPr>
          <a:xfrm>
            <a:off x="1038860" y="1292860"/>
            <a:ext cx="3886200" cy="4179570"/>
          </a:xfrm>
          <a:prstGeom prst="rect">
            <a:avLst/>
          </a:prstGeom>
          <a:noFill/>
        </p:spPr>
        <p:txBody>
          <a:bodyPr wrap="square" rtlCol="0">
            <a:noAutofit/>
          </a:bodyPr>
          <a:p>
            <a:r>
              <a:rPr lang="zh-CN" altLang="en-US" sz="2000"/>
              <a:t>数据清洗：对重复值处理，删除</a:t>
            </a:r>
            <a:r>
              <a:rPr lang="en-US" altLang="zh-CN" sz="2000"/>
              <a:t>1,103</a:t>
            </a:r>
            <a:r>
              <a:rPr lang="zh-CN" altLang="en-US" sz="2000"/>
              <a:t>条重复记录，最终保留</a:t>
            </a:r>
            <a:r>
              <a:rPr lang="en-US" altLang="zh-CN" sz="2000"/>
              <a:t>6,282</a:t>
            </a:r>
            <a:r>
              <a:rPr lang="zh-CN" altLang="en-US" sz="2000"/>
              <a:t>条有效数据。</a:t>
            </a:r>
            <a:endParaRPr lang="zh-CN" altLang="en-US" sz="2000"/>
          </a:p>
          <a:p>
            <a:r>
              <a:rPr lang="zh-CN" altLang="en-US" sz="2000"/>
              <a:t>列名标准化：修正列名格式，例如将</a:t>
            </a:r>
            <a:r>
              <a:rPr lang="en-US" altLang="zh-CN" sz="2000"/>
              <a:t>“Fuel Consumption Comb (mpg)”</a:t>
            </a:r>
            <a:r>
              <a:rPr lang="zh-CN" altLang="en-US" sz="2000"/>
              <a:t>统一为</a:t>
            </a:r>
            <a:r>
              <a:rPr lang="en-US" altLang="zh-CN" sz="2000"/>
              <a:t>“fuel_consumption_comb_mpg”</a:t>
            </a:r>
            <a:r>
              <a:rPr lang="zh-CN" altLang="en-US" sz="2000"/>
              <a:t>。</a:t>
            </a:r>
            <a:endParaRPr lang="zh-CN" altLang="en-US" sz="2000"/>
          </a:p>
          <a:p>
            <a:r>
              <a:rPr lang="zh-CN" altLang="en-US" sz="2000"/>
              <a:t>数据类型验证：确保数值字段为浮点型或整型，分类字段为对象类型。</a:t>
            </a:r>
            <a:endParaRPr lang="zh-CN" altLang="en-US" sz="2000"/>
          </a:p>
          <a:p>
            <a:r>
              <a:rPr lang="zh-CN" altLang="en-US" sz="2000"/>
              <a:t>冗余字段处理：部分油耗字段可能存在高度相关性（如城市油耗与高速油耗），但未进行相关性分析。</a:t>
            </a:r>
            <a:endParaRPr lang="zh-CN" altLang="en-US" sz="2000"/>
          </a:p>
        </p:txBody>
      </p:sp>
      <p:pic>
        <p:nvPicPr>
          <p:cNvPr id="2" name="图片 1"/>
          <p:cNvPicPr>
            <a:picLocks noChangeAspect="1"/>
          </p:cNvPicPr>
          <p:nvPr/>
        </p:nvPicPr>
        <p:blipFill>
          <a:blip r:embed="rId1"/>
          <a:stretch>
            <a:fillRect/>
          </a:stretch>
        </p:blipFill>
        <p:spPr>
          <a:xfrm>
            <a:off x="5019040" y="932815"/>
            <a:ext cx="6319520" cy="489966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013" y="340143"/>
            <a:ext cx="2214880" cy="534035"/>
          </a:xfrm>
        </p:spPr>
        <p:txBody>
          <a:bodyPr/>
          <a:lstStyle/>
          <a:p>
            <a:r>
              <a:rPr lang="zh-CN" altLang="en-US" dirty="0"/>
              <a:t>散点图矩阵</a:t>
            </a:r>
            <a:endParaRPr lang="zh-CN" altLang="en-US" dirty="0"/>
          </a:p>
        </p:txBody>
      </p:sp>
      <p:sp>
        <p:nvSpPr>
          <p:cNvPr id="4" name="文本框 3"/>
          <p:cNvSpPr txBox="1"/>
          <p:nvPr/>
        </p:nvSpPr>
        <p:spPr>
          <a:xfrm>
            <a:off x="7412990" y="2143760"/>
            <a:ext cx="4194810" cy="2800350"/>
          </a:xfrm>
          <a:prstGeom prst="rect">
            <a:avLst/>
          </a:prstGeom>
          <a:noFill/>
        </p:spPr>
        <p:txBody>
          <a:bodyPr wrap="square" rtlCol="0">
            <a:noAutofit/>
          </a:bodyPr>
          <a:p>
            <a:r>
              <a:rPr lang="zh-CN" altLang="en-US" sz="2000"/>
              <a:t>绘制数据集中所有数值变量两两关系，快速探索数据集中多个变量之间的两两关系。</a:t>
            </a:r>
            <a:br>
              <a:rPr lang="zh-CN" altLang="en-US" sz="2000"/>
            </a:br>
            <a:br>
              <a:rPr lang="zh-CN" altLang="en-US" sz="2000"/>
            </a:br>
            <a:r>
              <a:rPr lang="zh-CN" altLang="en-US" sz="2000"/>
              <a:t>从图中可以清楚的看到两两变量间的线性相关关系或聚类关系。</a:t>
            </a:r>
            <a:endParaRPr lang="zh-CN" altLang="en-US" sz="2000"/>
          </a:p>
        </p:txBody>
      </p:sp>
      <p:pic>
        <p:nvPicPr>
          <p:cNvPr id="2" name="图片 1"/>
          <p:cNvPicPr/>
          <p:nvPr/>
        </p:nvPicPr>
        <p:blipFill>
          <a:blip r:embed="rId1"/>
          <a:stretch>
            <a:fillRect/>
          </a:stretch>
        </p:blipFill>
        <p:spPr>
          <a:xfrm>
            <a:off x="1035050" y="909955"/>
            <a:ext cx="6000115" cy="546036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013" y="340143"/>
            <a:ext cx="2621280" cy="534035"/>
          </a:xfrm>
        </p:spPr>
        <p:txBody>
          <a:bodyPr/>
          <a:lstStyle/>
          <a:p>
            <a:r>
              <a:rPr lang="zh-CN" altLang="en-US" dirty="0"/>
              <a:t>分类变量分布</a:t>
            </a:r>
            <a:endParaRPr lang="zh-CN" altLang="en-US" dirty="0"/>
          </a:p>
        </p:txBody>
      </p:sp>
      <p:sp>
        <p:nvSpPr>
          <p:cNvPr id="4" name="文本框 3"/>
          <p:cNvSpPr txBox="1"/>
          <p:nvPr/>
        </p:nvSpPr>
        <p:spPr>
          <a:xfrm>
            <a:off x="518160" y="1153795"/>
            <a:ext cx="3569970" cy="4179570"/>
          </a:xfrm>
          <a:prstGeom prst="rect">
            <a:avLst/>
          </a:prstGeom>
          <a:noFill/>
        </p:spPr>
        <p:txBody>
          <a:bodyPr wrap="square" rtlCol="0">
            <a:noAutofit/>
          </a:bodyPr>
          <a:p>
            <a:r>
              <a:rPr lang="zh-CN" altLang="en-US"/>
              <a:t>制造商：</a:t>
            </a:r>
            <a:r>
              <a:rPr lang="en-US" altLang="zh-CN"/>
              <a:t>FORD</a:t>
            </a:r>
            <a:r>
              <a:rPr lang="zh-CN" altLang="en-US"/>
              <a:t>（</a:t>
            </a:r>
            <a:r>
              <a:rPr lang="en-US" altLang="zh-CN"/>
              <a:t>577</a:t>
            </a:r>
            <a:r>
              <a:rPr lang="zh-CN" altLang="en-US"/>
              <a:t>辆）、</a:t>
            </a:r>
            <a:r>
              <a:rPr lang="en-US" altLang="zh-CN"/>
              <a:t>CHEVROLET</a:t>
            </a:r>
            <a:r>
              <a:rPr lang="zh-CN" altLang="en-US"/>
              <a:t>（</a:t>
            </a:r>
            <a:r>
              <a:rPr lang="en-US" altLang="zh-CN"/>
              <a:t>515</a:t>
            </a:r>
            <a:r>
              <a:rPr lang="zh-CN" altLang="en-US"/>
              <a:t>辆）、</a:t>
            </a:r>
            <a:r>
              <a:rPr lang="en-US" altLang="zh-CN"/>
              <a:t>BMW</a:t>
            </a:r>
            <a:r>
              <a:rPr lang="zh-CN" altLang="en-US"/>
              <a:t>（</a:t>
            </a:r>
            <a:r>
              <a:rPr lang="en-US" altLang="zh-CN"/>
              <a:t>501</a:t>
            </a:r>
            <a:r>
              <a:rPr lang="zh-CN" altLang="en-US"/>
              <a:t>辆）占比最高，豪华品牌如</a:t>
            </a:r>
            <a:r>
              <a:rPr lang="en-US" altLang="zh-CN"/>
              <a:t>MERCEDES-BENZ</a:t>
            </a:r>
            <a:r>
              <a:rPr lang="zh-CN" altLang="en-US"/>
              <a:t>（</a:t>
            </a:r>
            <a:r>
              <a:rPr lang="en-US" altLang="zh-CN"/>
              <a:t>366</a:t>
            </a:r>
            <a:r>
              <a:rPr lang="zh-CN" altLang="en-US"/>
              <a:t>辆）和</a:t>
            </a:r>
            <a:r>
              <a:rPr lang="en-US" altLang="zh-CN"/>
              <a:t>PORSCHE</a:t>
            </a:r>
            <a:r>
              <a:rPr lang="zh-CN" altLang="en-US"/>
              <a:t>（</a:t>
            </a:r>
            <a:r>
              <a:rPr lang="en-US" altLang="zh-CN"/>
              <a:t>296</a:t>
            </a:r>
            <a:r>
              <a:rPr lang="zh-CN" altLang="en-US"/>
              <a:t>辆）数量较少。</a:t>
            </a:r>
            <a:endParaRPr lang="zh-CN" altLang="en-US"/>
          </a:p>
          <a:p>
            <a:r>
              <a:rPr lang="zh-CN" altLang="en-US"/>
              <a:t>车型：</a:t>
            </a:r>
            <a:r>
              <a:rPr lang="en-US" altLang="zh-CN"/>
              <a:t>FORD F-150</a:t>
            </a:r>
            <a:r>
              <a:rPr lang="zh-CN" altLang="en-US"/>
              <a:t>系列（</a:t>
            </a:r>
            <a:r>
              <a:rPr lang="en-US" altLang="zh-CN"/>
              <a:t>FFV</a:t>
            </a:r>
            <a:r>
              <a:rPr lang="zh-CN" altLang="en-US"/>
              <a:t>变体）出现频率最高，反映皮卡车型在北美市场的主导地位。</a:t>
            </a:r>
            <a:endParaRPr lang="zh-CN" altLang="en-US"/>
          </a:p>
          <a:p>
            <a:r>
              <a:rPr lang="zh-CN" altLang="en-US"/>
              <a:t>车辆类别：小型</a:t>
            </a:r>
            <a:r>
              <a:rPr lang="en-US" altLang="zh-CN"/>
              <a:t>SUV</a:t>
            </a:r>
            <a:r>
              <a:rPr lang="zh-CN" altLang="en-US"/>
              <a:t>（</a:t>
            </a:r>
            <a:r>
              <a:rPr lang="en-US" altLang="zh-CN"/>
              <a:t>1,217</a:t>
            </a:r>
            <a:r>
              <a:rPr lang="zh-CN" altLang="en-US"/>
              <a:t>辆）、中型车（</a:t>
            </a:r>
            <a:r>
              <a:rPr lang="en-US" altLang="zh-CN"/>
              <a:t>983</a:t>
            </a:r>
            <a:r>
              <a:rPr lang="zh-CN" altLang="en-US"/>
              <a:t>辆）占比最高，体现多功能车型的普及。</a:t>
            </a:r>
            <a:endParaRPr lang="zh-CN" altLang="en-US"/>
          </a:p>
          <a:p>
            <a:r>
              <a:rPr lang="zh-CN" altLang="en-US"/>
              <a:t>变速器类型：自动变速器（</a:t>
            </a:r>
            <a:r>
              <a:rPr lang="en-US" altLang="zh-CN"/>
              <a:t>AS</a:t>
            </a:r>
            <a:r>
              <a:rPr lang="zh-CN" altLang="en-US"/>
              <a:t>系列）占比</a:t>
            </a:r>
            <a:r>
              <a:rPr lang="en-US" altLang="zh-CN"/>
              <a:t>65%</a:t>
            </a:r>
            <a:r>
              <a:rPr lang="zh-CN" altLang="en-US"/>
              <a:t>，手动变速器（</a:t>
            </a:r>
            <a:r>
              <a:rPr lang="en-US" altLang="zh-CN"/>
              <a:t>M</a:t>
            </a:r>
            <a:r>
              <a:rPr lang="zh-CN" altLang="en-US"/>
              <a:t>系列）占比较低。</a:t>
            </a:r>
            <a:endParaRPr lang="zh-CN" altLang="en-US"/>
          </a:p>
          <a:p>
            <a:r>
              <a:rPr lang="zh-CN" altLang="en-US"/>
              <a:t>燃料类型：汽油（</a:t>
            </a:r>
            <a:r>
              <a:rPr lang="en-US" altLang="zh-CN"/>
              <a:t>X/Z</a:t>
            </a:r>
            <a:r>
              <a:rPr lang="zh-CN" altLang="en-US"/>
              <a:t>型）占主导（约</a:t>
            </a:r>
            <a:r>
              <a:rPr lang="en-US" altLang="zh-CN"/>
              <a:t>98%</a:t>
            </a:r>
            <a:r>
              <a:rPr lang="zh-CN" altLang="en-US"/>
              <a:t>），新能源车（</a:t>
            </a:r>
            <a:r>
              <a:rPr lang="en-US" altLang="zh-CN"/>
              <a:t>N</a:t>
            </a:r>
            <a:r>
              <a:rPr lang="zh-CN" altLang="en-US"/>
              <a:t>型）仅</a:t>
            </a:r>
            <a:r>
              <a:rPr lang="en-US" altLang="zh-CN"/>
              <a:t>1</a:t>
            </a:r>
            <a:r>
              <a:rPr lang="zh-CN" altLang="en-US"/>
              <a:t>辆，表明数据集以传统燃油车为主。</a:t>
            </a:r>
            <a:endParaRPr lang="zh-CN" altLang="en-US"/>
          </a:p>
        </p:txBody>
      </p:sp>
      <p:pic>
        <p:nvPicPr>
          <p:cNvPr id="2" name="图片 1" descr="IMG_256"/>
          <p:cNvPicPr>
            <a:picLocks noChangeAspect="1"/>
          </p:cNvPicPr>
          <p:nvPr/>
        </p:nvPicPr>
        <p:blipFill>
          <a:blip r:embed="rId1"/>
          <a:stretch>
            <a:fillRect/>
          </a:stretch>
        </p:blipFill>
        <p:spPr>
          <a:xfrm>
            <a:off x="4407535" y="1066800"/>
            <a:ext cx="7245350" cy="4974590"/>
          </a:xfrm>
          <a:prstGeom prst="rect">
            <a:avLst/>
          </a:prstGeom>
          <a:noFill/>
          <a:ln w="9525">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013" y="340143"/>
            <a:ext cx="2214880" cy="534035"/>
          </a:xfrm>
        </p:spPr>
        <p:txBody>
          <a:bodyPr/>
          <a:lstStyle/>
          <a:p>
            <a:r>
              <a:rPr lang="zh-CN" altLang="en-US" dirty="0"/>
              <a:t>相关性分析</a:t>
            </a:r>
            <a:endParaRPr lang="zh-CN" altLang="en-US" dirty="0"/>
          </a:p>
        </p:txBody>
      </p:sp>
      <p:sp>
        <p:nvSpPr>
          <p:cNvPr id="4" name="文本框 3"/>
          <p:cNvSpPr txBox="1"/>
          <p:nvPr/>
        </p:nvSpPr>
        <p:spPr>
          <a:xfrm>
            <a:off x="787400" y="1292860"/>
            <a:ext cx="3762375" cy="4179570"/>
          </a:xfrm>
          <a:prstGeom prst="rect">
            <a:avLst/>
          </a:prstGeom>
          <a:noFill/>
        </p:spPr>
        <p:txBody>
          <a:bodyPr wrap="square" rtlCol="0">
            <a:noAutofit/>
          </a:bodyPr>
          <a:p>
            <a:r>
              <a:rPr lang="zh-CN" altLang="en-US" sz="2000"/>
              <a:t>通过热力图展示数值变量间的皮尔逊相关系数。皮尔逊相关系数越接近</a:t>
            </a:r>
            <a:r>
              <a:rPr lang="en-US" altLang="zh-CN" sz="2000"/>
              <a:t>1</a:t>
            </a:r>
            <a:r>
              <a:rPr lang="zh-CN" altLang="en-US" sz="2000"/>
              <a:t>，颜色越接近深红色，正相关性越大；皮尔逊相关系数越接近</a:t>
            </a:r>
            <a:r>
              <a:rPr lang="en-US" altLang="zh-CN" sz="2000"/>
              <a:t>-1</a:t>
            </a:r>
            <a:r>
              <a:rPr lang="zh-CN" altLang="en-US" sz="2000"/>
              <a:t>，颜色越接近深蓝色，负相关性越大。</a:t>
            </a:r>
            <a:endParaRPr lang="zh-CN" altLang="en-US" sz="2000"/>
          </a:p>
          <a:p>
            <a:endParaRPr lang="zh-CN" altLang="en-US" sz="2000"/>
          </a:p>
          <a:p>
            <a:r>
              <a:rPr lang="zh-CN" altLang="en-US" sz="2000"/>
              <a:t>从图中可以得到：强正相关：发动机排量与气缸数（</a:t>
            </a:r>
            <a:r>
              <a:rPr lang="en-US" altLang="zh-CN" sz="2000"/>
              <a:t>0.93</a:t>
            </a:r>
            <a:r>
              <a:rPr lang="zh-CN" altLang="en-US" sz="2000"/>
              <a:t>）、城市油耗与高速油耗（</a:t>
            </a:r>
            <a:r>
              <a:rPr lang="en-US" altLang="zh-CN" sz="2000"/>
              <a:t>0.95</a:t>
            </a:r>
            <a:r>
              <a:rPr lang="zh-CN" altLang="en-US" sz="2000"/>
              <a:t>）、</a:t>
            </a:r>
            <a:r>
              <a:rPr lang="en-US" altLang="zh-CN" sz="2000"/>
              <a:t>CO2</a:t>
            </a:r>
            <a:r>
              <a:rPr lang="zh-CN" altLang="en-US" sz="2000"/>
              <a:t>排放与综合油耗（</a:t>
            </a:r>
            <a:r>
              <a:rPr lang="en-US" altLang="zh-CN" sz="2000"/>
              <a:t>0.92</a:t>
            </a:r>
            <a:r>
              <a:rPr lang="zh-CN" altLang="en-US" sz="2000"/>
              <a:t>）。强负相关：综合油耗（</a:t>
            </a:r>
            <a:r>
              <a:rPr lang="en-US" altLang="zh-CN" sz="2000"/>
              <a:t>mpg</a:t>
            </a:r>
            <a:r>
              <a:rPr lang="zh-CN" altLang="en-US" sz="2000"/>
              <a:t>）与</a:t>
            </a:r>
            <a:r>
              <a:rPr lang="en-US" altLang="zh-CN" sz="2000"/>
              <a:t> CO2</a:t>
            </a:r>
            <a:r>
              <a:rPr lang="zh-CN" altLang="en-US" sz="2000"/>
              <a:t>排放（</a:t>
            </a:r>
            <a:r>
              <a:rPr lang="en-US" altLang="zh-CN" sz="2000"/>
              <a:t>-0.91</a:t>
            </a:r>
            <a:r>
              <a:rPr lang="zh-CN" altLang="en-US" sz="2000"/>
              <a:t>），符合</a:t>
            </a:r>
            <a:r>
              <a:rPr lang="en-US" altLang="zh-CN" sz="2000"/>
              <a:t>“</a:t>
            </a:r>
            <a:r>
              <a:rPr lang="zh-CN" altLang="en-US" sz="2000"/>
              <a:t>油耗越低，排放越低</a:t>
            </a:r>
            <a:r>
              <a:rPr lang="en-US" altLang="zh-CN" sz="2000"/>
              <a:t>”</a:t>
            </a:r>
            <a:r>
              <a:rPr lang="zh-CN" altLang="en-US" sz="2000"/>
              <a:t>的规律。</a:t>
            </a:r>
            <a:endParaRPr lang="zh-CN" altLang="en-US" sz="2000"/>
          </a:p>
        </p:txBody>
      </p:sp>
      <p:pic>
        <p:nvPicPr>
          <p:cNvPr id="2" name="图片 2" descr="IMG_256"/>
          <p:cNvPicPr>
            <a:picLocks noChangeAspect="1"/>
          </p:cNvPicPr>
          <p:nvPr/>
        </p:nvPicPr>
        <p:blipFill>
          <a:blip r:embed="rId1"/>
          <a:stretch>
            <a:fillRect/>
          </a:stretch>
        </p:blipFill>
        <p:spPr>
          <a:xfrm>
            <a:off x="4690110" y="954405"/>
            <a:ext cx="6659880" cy="4949825"/>
          </a:xfrm>
          <a:prstGeom prst="rect">
            <a:avLst/>
          </a:prstGeom>
          <a:noFill/>
          <a:ln w="9525">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013" y="340143"/>
            <a:ext cx="5098415" cy="534035"/>
          </a:xfrm>
        </p:spPr>
        <p:txBody>
          <a:bodyPr/>
          <a:lstStyle/>
          <a:p>
            <a:pPr algn="l"/>
            <a:r>
              <a:rPr lang="zh-CN" altLang="en-US" dirty="0"/>
              <a:t>发动机尺寸与</a:t>
            </a:r>
            <a:r>
              <a:rPr lang="en-US" altLang="zh-CN" dirty="0"/>
              <a:t>CO2</a:t>
            </a:r>
            <a:r>
              <a:rPr lang="zh-CN" altLang="en-US" dirty="0"/>
              <a:t>排放关系</a:t>
            </a:r>
            <a:endParaRPr lang="zh-CN" altLang="en-US" dirty="0"/>
          </a:p>
        </p:txBody>
      </p:sp>
      <p:sp>
        <p:nvSpPr>
          <p:cNvPr id="4" name="文本框 3"/>
          <p:cNvSpPr txBox="1"/>
          <p:nvPr/>
        </p:nvSpPr>
        <p:spPr>
          <a:xfrm>
            <a:off x="1277620" y="5655945"/>
            <a:ext cx="9476740" cy="528955"/>
          </a:xfrm>
          <a:prstGeom prst="rect">
            <a:avLst/>
          </a:prstGeom>
          <a:noFill/>
        </p:spPr>
        <p:txBody>
          <a:bodyPr wrap="square" rtlCol="0">
            <a:noAutofit/>
          </a:bodyPr>
          <a:p>
            <a:r>
              <a:rPr lang="zh-CN" altLang="en-US" sz="2000"/>
              <a:t>发动机尺寸越大，</a:t>
            </a:r>
            <a:r>
              <a:rPr lang="en-US" altLang="zh-CN" sz="2000"/>
              <a:t>CO2</a:t>
            </a:r>
            <a:r>
              <a:rPr lang="zh-CN" altLang="en-US" sz="2000"/>
              <a:t>排放量越高，且柴油车（</a:t>
            </a:r>
            <a:r>
              <a:rPr lang="en-US" altLang="zh-CN" sz="2000"/>
              <a:t>Fuel Type D</a:t>
            </a:r>
            <a:r>
              <a:rPr lang="zh-CN" altLang="en-US" sz="2000"/>
              <a:t>）的排放普遍高于汽油车。</a:t>
            </a:r>
            <a:endParaRPr lang="zh-CN" altLang="en-US" sz="2000"/>
          </a:p>
        </p:txBody>
      </p:sp>
      <p:pic>
        <p:nvPicPr>
          <p:cNvPr id="3" name="图片 3" descr="IMG_256"/>
          <p:cNvPicPr>
            <a:picLocks noChangeAspect="1"/>
          </p:cNvPicPr>
          <p:nvPr/>
        </p:nvPicPr>
        <p:blipFill>
          <a:blip r:embed="rId1"/>
          <a:stretch>
            <a:fillRect/>
          </a:stretch>
        </p:blipFill>
        <p:spPr>
          <a:xfrm>
            <a:off x="2296795" y="1002030"/>
            <a:ext cx="7065645" cy="4525645"/>
          </a:xfrm>
          <a:prstGeom prst="rect">
            <a:avLst/>
          </a:prstGeom>
          <a:noFill/>
          <a:ln w="9525">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013" y="340143"/>
            <a:ext cx="2621280" cy="534035"/>
          </a:xfrm>
        </p:spPr>
        <p:txBody>
          <a:bodyPr/>
          <a:lstStyle/>
          <a:p>
            <a:r>
              <a:rPr lang="zh-CN" altLang="en-US" dirty="0"/>
              <a:t>油耗分布对比</a:t>
            </a:r>
            <a:endParaRPr lang="zh-CN" altLang="en-US" dirty="0"/>
          </a:p>
        </p:txBody>
      </p:sp>
      <p:sp>
        <p:nvSpPr>
          <p:cNvPr id="4" name="文本框 3"/>
          <p:cNvSpPr txBox="1"/>
          <p:nvPr/>
        </p:nvSpPr>
        <p:spPr>
          <a:xfrm>
            <a:off x="1643380" y="5335905"/>
            <a:ext cx="9182735" cy="958850"/>
          </a:xfrm>
          <a:prstGeom prst="rect">
            <a:avLst/>
          </a:prstGeom>
          <a:noFill/>
        </p:spPr>
        <p:txBody>
          <a:bodyPr wrap="square" rtlCol="0">
            <a:noAutofit/>
          </a:bodyPr>
          <a:p>
            <a:r>
              <a:rPr lang="zh-CN" altLang="en-US" sz="2000"/>
              <a:t>城市油耗：中位数</a:t>
            </a:r>
            <a:r>
              <a:rPr lang="en-US" altLang="zh-CN" sz="2000"/>
              <a:t>12.1 L/100 km</a:t>
            </a:r>
            <a:r>
              <a:rPr lang="zh-CN" altLang="en-US" sz="2000"/>
              <a:t>，分布右偏。</a:t>
            </a:r>
            <a:endParaRPr lang="zh-CN" altLang="en-US" sz="2000"/>
          </a:p>
          <a:p>
            <a:r>
              <a:rPr lang="zh-CN" altLang="en-US" sz="2000"/>
              <a:t>高速油耗：中位数</a:t>
            </a:r>
            <a:r>
              <a:rPr lang="en-US" altLang="zh-CN" sz="2000"/>
              <a:t>8.7 L/100 km</a:t>
            </a:r>
            <a:r>
              <a:rPr lang="zh-CN" altLang="en-US" sz="2000"/>
              <a:t>，波动范围较小。</a:t>
            </a:r>
            <a:endParaRPr lang="zh-CN" altLang="en-US" sz="2000"/>
          </a:p>
          <a:p>
            <a:r>
              <a:rPr lang="zh-CN" altLang="en-US" sz="2000"/>
              <a:t>综合油耗：中位数</a:t>
            </a:r>
            <a:r>
              <a:rPr lang="en-US" altLang="zh-CN" sz="2000"/>
              <a:t>10.6 L/100 km</a:t>
            </a:r>
            <a:r>
              <a:rPr lang="zh-CN" altLang="en-US" sz="2000"/>
              <a:t>，与</a:t>
            </a:r>
            <a:r>
              <a:rPr lang="en-US" altLang="zh-CN" sz="2000"/>
              <a:t>CO2</a:t>
            </a:r>
            <a:r>
              <a:rPr lang="zh-CN" altLang="en-US" sz="2000"/>
              <a:t>排放高度同步。</a:t>
            </a:r>
            <a:endParaRPr lang="zh-CN" altLang="en-US" sz="2000"/>
          </a:p>
        </p:txBody>
      </p:sp>
      <p:pic>
        <p:nvPicPr>
          <p:cNvPr id="2" name="图片 4" descr="IMG_256"/>
          <p:cNvPicPr>
            <a:picLocks noChangeAspect="1"/>
          </p:cNvPicPr>
          <p:nvPr/>
        </p:nvPicPr>
        <p:blipFill>
          <a:blip r:embed="rId1"/>
          <a:stretch>
            <a:fillRect/>
          </a:stretch>
        </p:blipFill>
        <p:spPr>
          <a:xfrm>
            <a:off x="631190" y="1058545"/>
            <a:ext cx="10812780" cy="3899535"/>
          </a:xfrm>
          <a:prstGeom prst="rect">
            <a:avLst/>
          </a:prstGeom>
          <a:noFill/>
          <a:ln w="9525">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013" y="340143"/>
            <a:ext cx="4692015" cy="534035"/>
          </a:xfrm>
        </p:spPr>
        <p:txBody>
          <a:bodyPr/>
          <a:lstStyle/>
          <a:p>
            <a:pPr algn="l"/>
            <a:r>
              <a:rPr lang="zh-CN" altLang="en-US" dirty="0"/>
              <a:t>不同车辆类别的</a:t>
            </a:r>
            <a:r>
              <a:rPr lang="en-US" altLang="zh-CN" dirty="0"/>
              <a:t>CO2</a:t>
            </a:r>
            <a:r>
              <a:rPr lang="zh-CN" altLang="en-US" dirty="0"/>
              <a:t>排放</a:t>
            </a:r>
            <a:endParaRPr lang="zh-CN" altLang="en-US" dirty="0"/>
          </a:p>
        </p:txBody>
      </p:sp>
      <p:sp>
        <p:nvSpPr>
          <p:cNvPr id="4" name="文本框 3"/>
          <p:cNvSpPr txBox="1"/>
          <p:nvPr/>
        </p:nvSpPr>
        <p:spPr>
          <a:xfrm>
            <a:off x="1076325" y="4894580"/>
            <a:ext cx="10111740" cy="1179195"/>
          </a:xfrm>
          <a:prstGeom prst="rect">
            <a:avLst/>
          </a:prstGeom>
          <a:noFill/>
        </p:spPr>
        <p:txBody>
          <a:bodyPr wrap="square" rtlCol="0">
            <a:noAutofit/>
          </a:bodyPr>
          <a:p>
            <a:r>
              <a:rPr lang="zh-CN" altLang="en-US" sz="2000"/>
              <a:t>高排放车型：皮卡（</a:t>
            </a:r>
            <a:r>
              <a:rPr lang="en-US" altLang="zh-CN" sz="2000"/>
              <a:t>PICKUP TRUCK - STANDARD</a:t>
            </a:r>
            <a:r>
              <a:rPr lang="zh-CN" altLang="en-US" sz="2000"/>
              <a:t>）、大型</a:t>
            </a:r>
            <a:r>
              <a:rPr lang="en-US" altLang="zh-CN" sz="2000"/>
              <a:t>SUV</a:t>
            </a:r>
            <a:r>
              <a:rPr lang="zh-CN" altLang="en-US" sz="2000"/>
              <a:t>（</a:t>
            </a:r>
            <a:r>
              <a:rPr lang="en-US" altLang="zh-CN" sz="2000"/>
              <a:t>SUV - STANDARD</a:t>
            </a:r>
            <a:r>
              <a:rPr lang="zh-CN" altLang="en-US" sz="2000"/>
              <a:t>）排放中位数超过</a:t>
            </a:r>
            <a:r>
              <a:rPr lang="en-US" altLang="zh-CN" sz="2000"/>
              <a:t>300 g/km</a:t>
            </a:r>
            <a:r>
              <a:rPr lang="zh-CN" altLang="en-US" sz="2000"/>
              <a:t>。</a:t>
            </a:r>
            <a:endParaRPr lang="zh-CN" altLang="en-US" sz="2000"/>
          </a:p>
          <a:p>
            <a:r>
              <a:rPr lang="zh-CN" altLang="en-US" sz="2000"/>
              <a:t>低排放车型：小型车（</a:t>
            </a:r>
            <a:r>
              <a:rPr lang="en-US" altLang="zh-CN" sz="2000"/>
              <a:t>SUBCOMPACT</a:t>
            </a:r>
            <a:r>
              <a:rPr lang="zh-CN" altLang="en-US" sz="2000"/>
              <a:t>）、混动车型（</a:t>
            </a:r>
            <a:r>
              <a:rPr lang="en-US" altLang="zh-CN" sz="2000"/>
              <a:t>HYBRID</a:t>
            </a:r>
            <a:r>
              <a:rPr lang="zh-CN" altLang="en-US" sz="2000"/>
              <a:t>）排放中位数低于</a:t>
            </a:r>
            <a:r>
              <a:rPr lang="en-US" altLang="zh-CN" sz="2000"/>
              <a:t>200 g/km</a:t>
            </a:r>
            <a:r>
              <a:rPr lang="zh-CN" altLang="en-US" sz="2000"/>
              <a:t>。</a:t>
            </a:r>
            <a:endParaRPr lang="zh-CN" altLang="en-US" sz="2000"/>
          </a:p>
        </p:txBody>
      </p:sp>
      <p:pic>
        <p:nvPicPr>
          <p:cNvPr id="5" name="图片 5" descr="IMG_256"/>
          <p:cNvPicPr>
            <a:picLocks noChangeAspect="1"/>
          </p:cNvPicPr>
          <p:nvPr/>
        </p:nvPicPr>
        <p:blipFill>
          <a:blip r:embed="rId1"/>
          <a:stretch>
            <a:fillRect/>
          </a:stretch>
        </p:blipFill>
        <p:spPr>
          <a:xfrm>
            <a:off x="1553845" y="1069340"/>
            <a:ext cx="8776335" cy="3630930"/>
          </a:xfrm>
          <a:prstGeom prst="rect">
            <a:avLst/>
          </a:prstGeom>
          <a:noFill/>
          <a:ln w="9525">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013" y="340143"/>
            <a:ext cx="4692015" cy="534035"/>
          </a:xfrm>
        </p:spPr>
        <p:txBody>
          <a:bodyPr/>
          <a:lstStyle/>
          <a:p>
            <a:r>
              <a:rPr lang="zh-CN" altLang="en-US" dirty="0"/>
              <a:t>制造商平均</a:t>
            </a:r>
            <a:r>
              <a:rPr lang="en-US" altLang="zh-CN" dirty="0"/>
              <a:t>CO2</a:t>
            </a:r>
            <a:r>
              <a:rPr lang="zh-CN" altLang="en-US" dirty="0"/>
              <a:t>排放对比</a:t>
            </a:r>
            <a:endParaRPr lang="zh-CN" altLang="en-US" dirty="0"/>
          </a:p>
        </p:txBody>
      </p:sp>
      <p:sp>
        <p:nvSpPr>
          <p:cNvPr id="4" name="文本框 3"/>
          <p:cNvSpPr txBox="1"/>
          <p:nvPr/>
        </p:nvSpPr>
        <p:spPr>
          <a:xfrm>
            <a:off x="1167765" y="5344795"/>
            <a:ext cx="9698355" cy="935990"/>
          </a:xfrm>
          <a:prstGeom prst="rect">
            <a:avLst/>
          </a:prstGeom>
          <a:noFill/>
        </p:spPr>
        <p:txBody>
          <a:bodyPr wrap="square" rtlCol="0">
            <a:noAutofit/>
          </a:bodyPr>
          <a:p>
            <a:r>
              <a:rPr lang="zh-CN" altLang="en-US" sz="2000"/>
              <a:t>前</a:t>
            </a:r>
            <a:r>
              <a:rPr lang="en-US" altLang="zh-CN" sz="2000"/>
              <a:t>15</a:t>
            </a:r>
            <a:r>
              <a:rPr lang="zh-CN" altLang="en-US" sz="2000"/>
              <a:t>名制造商中，高性能品牌（如</a:t>
            </a:r>
            <a:r>
              <a:rPr lang="en-US" altLang="zh-CN" sz="2000"/>
              <a:t>PORSCHE</a:t>
            </a:r>
            <a:r>
              <a:rPr lang="zh-CN" altLang="en-US" sz="2000"/>
              <a:t>、</a:t>
            </a:r>
            <a:r>
              <a:rPr lang="en-US" altLang="zh-CN" sz="2000"/>
              <a:t>BMW</a:t>
            </a:r>
            <a:r>
              <a:rPr lang="zh-CN" altLang="en-US" sz="2000"/>
              <a:t>）平均排放量显著高于经济型品牌（如</a:t>
            </a:r>
            <a:r>
              <a:rPr lang="en-US" altLang="zh-CN" sz="2000"/>
              <a:t>HYUNDAI</a:t>
            </a:r>
            <a:r>
              <a:rPr lang="zh-CN" altLang="en-US" sz="2000"/>
              <a:t>）。</a:t>
            </a:r>
            <a:endParaRPr lang="zh-CN" altLang="en-US" sz="2000"/>
          </a:p>
        </p:txBody>
      </p:sp>
      <p:pic>
        <p:nvPicPr>
          <p:cNvPr id="2" name="图片 6" descr="IMG_256"/>
          <p:cNvPicPr>
            <a:picLocks noChangeAspect="1"/>
          </p:cNvPicPr>
          <p:nvPr/>
        </p:nvPicPr>
        <p:blipFill>
          <a:blip r:embed="rId1"/>
          <a:stretch>
            <a:fillRect/>
          </a:stretch>
        </p:blipFill>
        <p:spPr>
          <a:xfrm>
            <a:off x="1851660" y="961390"/>
            <a:ext cx="8488045" cy="4295775"/>
          </a:xfrm>
          <a:prstGeom prst="rect">
            <a:avLst/>
          </a:prstGeom>
          <a:noFill/>
          <a:ln w="9525">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a:off x="6819590" y="915254"/>
            <a:ext cx="4041710" cy="521970"/>
          </a:xfrm>
          <a:prstGeom prst="rect">
            <a:avLst/>
          </a:prstGeom>
        </p:spPr>
        <p:txBody>
          <a:bodyPr wrap="square">
            <a:spAutoFit/>
          </a:bodyPr>
          <a:lstStyle/>
          <a:p>
            <a:pPr lvl="0">
              <a:defRPr/>
            </a:pPr>
            <a:r>
              <a:rPr lang="zh-CN" altLang="en-US" sz="2800" b="1" kern="100" dirty="0">
                <a:solidFill>
                  <a:schemeClr val="accent4"/>
                </a:solidFill>
                <a:latin typeface="微软雅黑" panose="020B0503020204020204" pitchFamily="34" charset="-122"/>
                <a:ea typeface="微软雅黑" panose="020B0503020204020204" pitchFamily="34" charset="-122"/>
                <a:cs typeface="Times New Roman" panose="02020603050405020304" pitchFamily="18" charset="0"/>
                <a:sym typeface="+mn-ea"/>
              </a:rPr>
              <a:t>研究背景与数据集介绍</a:t>
            </a:r>
            <a:endParaRPr lang="zh-CN" altLang="en-US" sz="2800" b="1" kern="100" dirty="0">
              <a:solidFill>
                <a:schemeClr val="accent4"/>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 name="矩形 3"/>
          <p:cNvSpPr/>
          <p:nvPr>
            <p:custDataLst>
              <p:tags r:id="rId2"/>
            </p:custDataLst>
          </p:nvPr>
        </p:nvSpPr>
        <p:spPr>
          <a:xfrm>
            <a:off x="6306749" y="2125024"/>
            <a:ext cx="4041710" cy="521970"/>
          </a:xfrm>
          <a:prstGeom prst="rect">
            <a:avLst/>
          </a:prstGeom>
        </p:spPr>
        <p:txBody>
          <a:bodyPr wrap="square">
            <a:spAutoFit/>
          </a:bodyPr>
          <a:lstStyle/>
          <a:p>
            <a:pPr lvl="0">
              <a:defRPr/>
            </a:pPr>
            <a:r>
              <a:rPr lang="zh-CN" altLang="en-US" sz="2800" b="1" kern="100" dirty="0">
                <a:solidFill>
                  <a:schemeClr val="accent4"/>
                </a:solidFill>
                <a:latin typeface="微软雅黑" panose="020B0503020204020204" pitchFamily="34" charset="-122"/>
                <a:ea typeface="微软雅黑" panose="020B0503020204020204" pitchFamily="34" charset="-122"/>
                <a:cs typeface="Times New Roman" panose="02020603050405020304" pitchFamily="18" charset="0"/>
                <a:sym typeface="+mn-ea"/>
              </a:rPr>
              <a:t>关键技术介绍</a:t>
            </a:r>
            <a:endParaRPr lang="zh-CN" altLang="en-US" sz="2800" b="1" kern="100" dirty="0">
              <a:solidFill>
                <a:schemeClr val="accent4"/>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5" name="矩形 4"/>
          <p:cNvSpPr/>
          <p:nvPr>
            <p:custDataLst>
              <p:tags r:id="rId3"/>
            </p:custDataLst>
          </p:nvPr>
        </p:nvSpPr>
        <p:spPr>
          <a:xfrm>
            <a:off x="5773132" y="3336014"/>
            <a:ext cx="4041710" cy="521970"/>
          </a:xfrm>
          <a:prstGeom prst="rect">
            <a:avLst/>
          </a:prstGeom>
        </p:spPr>
        <p:txBody>
          <a:bodyPr wrap="square">
            <a:spAutoFit/>
          </a:bodyPr>
          <a:lstStyle/>
          <a:p>
            <a:pPr lvl="0">
              <a:defRPr/>
            </a:pPr>
            <a:r>
              <a:rPr lang="zh-CN" altLang="en-US" sz="2800" b="1" kern="100" dirty="0">
                <a:solidFill>
                  <a:schemeClr val="accent4"/>
                </a:solidFill>
                <a:latin typeface="微软雅黑" panose="020B0503020204020204" pitchFamily="34" charset="-122"/>
                <a:ea typeface="微软雅黑" panose="020B0503020204020204" pitchFamily="34" charset="-122"/>
                <a:cs typeface="Times New Roman" panose="02020603050405020304" pitchFamily="18" charset="0"/>
                <a:sym typeface="+mn-ea"/>
              </a:rPr>
              <a:t>探索性数据分析过程</a:t>
            </a:r>
            <a:endParaRPr lang="zh-CN" altLang="en-US" sz="2800" b="1" kern="100" dirty="0">
              <a:solidFill>
                <a:schemeClr val="accent4"/>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6" name="矩形 5"/>
          <p:cNvSpPr/>
          <p:nvPr>
            <p:custDataLst>
              <p:tags r:id="rId4"/>
            </p:custDataLst>
          </p:nvPr>
        </p:nvSpPr>
        <p:spPr>
          <a:xfrm>
            <a:off x="5279390" y="4533900"/>
            <a:ext cx="5126990" cy="521970"/>
          </a:xfrm>
          <a:prstGeom prst="rect">
            <a:avLst/>
          </a:prstGeom>
        </p:spPr>
        <p:txBody>
          <a:bodyPr wrap="square">
            <a:spAutoFit/>
          </a:bodyPr>
          <a:lstStyle/>
          <a:p>
            <a:pPr lvl="0">
              <a:defRPr/>
            </a:pPr>
            <a:r>
              <a:rPr lang="zh-CN" altLang="en-US" sz="2800" b="1" kern="100" dirty="0">
                <a:solidFill>
                  <a:schemeClr val="accent4"/>
                </a:solidFill>
                <a:latin typeface="微软雅黑" panose="020B0503020204020204" pitchFamily="34" charset="-122"/>
                <a:ea typeface="微软雅黑" panose="020B0503020204020204" pitchFamily="34" charset="-122"/>
                <a:cs typeface="Times New Roman" panose="02020603050405020304" pitchFamily="18" charset="0"/>
                <a:sym typeface="+mn-ea"/>
              </a:rPr>
              <a:t>机器学习预测</a:t>
            </a:r>
            <a:r>
              <a:rPr lang="en-US" altLang="zh-CN" sz="2800" b="1" kern="100" dirty="0">
                <a:solidFill>
                  <a:schemeClr val="accent4"/>
                </a:solidFill>
                <a:latin typeface="微软雅黑" panose="020B0503020204020204" pitchFamily="34" charset="-122"/>
                <a:ea typeface="微软雅黑" panose="020B0503020204020204" pitchFamily="34" charset="-122"/>
                <a:cs typeface="Times New Roman" panose="02020603050405020304" pitchFamily="18" charset="0"/>
                <a:sym typeface="+mn-ea"/>
              </a:rPr>
              <a:t>CO2</a:t>
            </a:r>
            <a:r>
              <a:rPr lang="zh-CN" altLang="en-US" sz="2800" b="1" kern="100" dirty="0">
                <a:solidFill>
                  <a:schemeClr val="accent4"/>
                </a:solidFill>
                <a:latin typeface="微软雅黑" panose="020B0503020204020204" pitchFamily="34" charset="-122"/>
                <a:ea typeface="微软雅黑" panose="020B0503020204020204" pitchFamily="34" charset="-122"/>
                <a:cs typeface="Times New Roman" panose="02020603050405020304" pitchFamily="18" charset="0"/>
                <a:sym typeface="+mn-ea"/>
              </a:rPr>
              <a:t>排放量过程</a:t>
            </a:r>
            <a:endParaRPr lang="zh-CN" altLang="en-US" sz="2800" b="1" kern="100" dirty="0">
              <a:solidFill>
                <a:schemeClr val="accent4"/>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7" name="MH_Number_1"/>
          <p:cNvSpPr/>
          <p:nvPr>
            <p:custDataLst>
              <p:tags r:id="rId5"/>
            </p:custDataLst>
          </p:nvPr>
        </p:nvSpPr>
        <p:spPr>
          <a:xfrm rot="413314">
            <a:off x="6163241" y="861241"/>
            <a:ext cx="557952" cy="619334"/>
          </a:xfrm>
          <a:custGeom>
            <a:avLst/>
            <a:gdLst>
              <a:gd name="connsiteX0" fmla="*/ 370244 w 370244"/>
              <a:gd name="connsiteY0" fmla="*/ 0 h 400732"/>
              <a:gd name="connsiteX1" fmla="*/ 325083 w 370244"/>
              <a:gd name="connsiteY1" fmla="*/ 361458 h 400732"/>
              <a:gd name="connsiteX2" fmla="*/ 0 w 370244"/>
              <a:gd name="connsiteY2" fmla="*/ 400732 h 400732"/>
              <a:gd name="connsiteX3" fmla="*/ 45161 w 370244"/>
              <a:gd name="connsiteY3" fmla="*/ 39274 h 400732"/>
            </a:gdLst>
            <a:ahLst/>
            <a:cxnLst>
              <a:cxn ang="0">
                <a:pos x="connsiteX0" y="connsiteY0"/>
              </a:cxn>
              <a:cxn ang="0">
                <a:pos x="connsiteX1" y="connsiteY1"/>
              </a:cxn>
              <a:cxn ang="0">
                <a:pos x="connsiteX2" y="connsiteY2"/>
              </a:cxn>
              <a:cxn ang="0">
                <a:pos x="connsiteX3" y="connsiteY3"/>
              </a:cxn>
            </a:cxnLst>
            <a:rect l="l" t="t" r="r" b="b"/>
            <a:pathLst>
              <a:path w="370244" h="400732">
                <a:moveTo>
                  <a:pt x="370244" y="0"/>
                </a:moveTo>
                <a:lnTo>
                  <a:pt x="325083" y="361458"/>
                </a:lnTo>
                <a:lnTo>
                  <a:pt x="0" y="400732"/>
                </a:lnTo>
                <a:lnTo>
                  <a:pt x="45161" y="39274"/>
                </a:lnTo>
                <a:close/>
              </a:path>
            </a:pathLst>
          </a:custGeom>
          <a:solidFill>
            <a:schemeClr val="accent1"/>
          </a:solidFill>
          <a:ln>
            <a:noFill/>
          </a:ln>
        </p:spPr>
        <p:txBody>
          <a:bodyPr wrap="square" lIns="0" tIns="0" rIns="0" bIns="0" anchor="ctr">
            <a:noAutofit/>
          </a:bodyPr>
          <a:lstStyle/>
          <a:p>
            <a:pPr algn="ctr">
              <a:spcBef>
                <a:spcPct val="0"/>
              </a:spcBef>
              <a:buFont typeface="Arial" panose="020B0604020202020204" pitchFamily="34" charset="0"/>
              <a:buNone/>
            </a:pPr>
            <a:r>
              <a:rPr lang="en-US" altLang="zh-CN" sz="3200" dirty="0">
                <a:solidFill>
                  <a:schemeClr val="accent5"/>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1</a:t>
            </a:r>
            <a:endParaRPr lang="zh-CN" altLang="en-US" sz="3200" dirty="0">
              <a:solidFill>
                <a:schemeClr val="accent5"/>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8" name="MH_Number_2"/>
          <p:cNvSpPr/>
          <p:nvPr>
            <p:custDataLst>
              <p:tags r:id="rId6"/>
            </p:custDataLst>
          </p:nvPr>
        </p:nvSpPr>
        <p:spPr>
          <a:xfrm rot="413314">
            <a:off x="5648362" y="2072233"/>
            <a:ext cx="557952" cy="619332"/>
          </a:xfrm>
          <a:custGeom>
            <a:avLst/>
            <a:gdLst>
              <a:gd name="connsiteX0" fmla="*/ 45161 w 370245"/>
              <a:gd name="connsiteY0" fmla="*/ 39273 h 400731"/>
              <a:gd name="connsiteX1" fmla="*/ 370245 w 370245"/>
              <a:gd name="connsiteY1" fmla="*/ 0 h 400731"/>
              <a:gd name="connsiteX2" fmla="*/ 325083 w 370245"/>
              <a:gd name="connsiteY2" fmla="*/ 361458 h 400731"/>
              <a:gd name="connsiteX3" fmla="*/ 0 w 370245"/>
              <a:gd name="connsiteY3" fmla="*/ 400731 h 400731"/>
            </a:gdLst>
            <a:ahLst/>
            <a:cxnLst>
              <a:cxn ang="0">
                <a:pos x="connsiteX0" y="connsiteY0"/>
              </a:cxn>
              <a:cxn ang="0">
                <a:pos x="connsiteX1" y="connsiteY1"/>
              </a:cxn>
              <a:cxn ang="0">
                <a:pos x="connsiteX2" y="connsiteY2"/>
              </a:cxn>
              <a:cxn ang="0">
                <a:pos x="connsiteX3" y="connsiteY3"/>
              </a:cxn>
            </a:cxnLst>
            <a:rect l="l" t="t" r="r" b="b"/>
            <a:pathLst>
              <a:path w="370245" h="400731">
                <a:moveTo>
                  <a:pt x="45161" y="39273"/>
                </a:moveTo>
                <a:lnTo>
                  <a:pt x="370245" y="0"/>
                </a:lnTo>
                <a:lnTo>
                  <a:pt x="325083" y="361458"/>
                </a:lnTo>
                <a:lnTo>
                  <a:pt x="0" y="400731"/>
                </a:lnTo>
                <a:close/>
              </a:path>
            </a:pathLst>
          </a:custGeom>
          <a:solidFill>
            <a:schemeClr val="accent2"/>
          </a:solidFill>
          <a:ln>
            <a:noFill/>
          </a:ln>
        </p:spPr>
        <p:txBody>
          <a:bodyPr wrap="square" lIns="0" tIns="0" rIns="0" bIns="0" anchor="ctr">
            <a:noAutofit/>
          </a:bodyPr>
          <a:lstStyle/>
          <a:p>
            <a:pPr algn="ctr">
              <a:spcBef>
                <a:spcPct val="0"/>
              </a:spcBef>
              <a:buFont typeface="Arial" panose="020B0604020202020204" pitchFamily="34" charset="0"/>
              <a:buNone/>
            </a:pPr>
            <a:r>
              <a:rPr lang="en-US" altLang="zh-CN" sz="3200" dirty="0">
                <a:solidFill>
                  <a:schemeClr val="accent5"/>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2</a:t>
            </a:r>
            <a:endParaRPr lang="zh-CN" altLang="en-US" sz="3200" dirty="0">
              <a:solidFill>
                <a:schemeClr val="accent5"/>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 name="MH_Number_3"/>
          <p:cNvSpPr/>
          <p:nvPr>
            <p:custDataLst>
              <p:tags r:id="rId7"/>
            </p:custDataLst>
          </p:nvPr>
        </p:nvSpPr>
        <p:spPr>
          <a:xfrm rot="413314">
            <a:off x="5133483" y="3283223"/>
            <a:ext cx="557952" cy="619334"/>
          </a:xfrm>
          <a:custGeom>
            <a:avLst/>
            <a:gdLst>
              <a:gd name="connsiteX0" fmla="*/ 370244 w 370244"/>
              <a:gd name="connsiteY0" fmla="*/ 0 h 400732"/>
              <a:gd name="connsiteX1" fmla="*/ 325083 w 370244"/>
              <a:gd name="connsiteY1" fmla="*/ 361458 h 400732"/>
              <a:gd name="connsiteX2" fmla="*/ 0 w 370244"/>
              <a:gd name="connsiteY2" fmla="*/ 400732 h 400732"/>
              <a:gd name="connsiteX3" fmla="*/ 45161 w 370244"/>
              <a:gd name="connsiteY3" fmla="*/ 39274 h 400732"/>
            </a:gdLst>
            <a:ahLst/>
            <a:cxnLst>
              <a:cxn ang="0">
                <a:pos x="connsiteX0" y="connsiteY0"/>
              </a:cxn>
              <a:cxn ang="0">
                <a:pos x="connsiteX1" y="connsiteY1"/>
              </a:cxn>
              <a:cxn ang="0">
                <a:pos x="connsiteX2" y="connsiteY2"/>
              </a:cxn>
              <a:cxn ang="0">
                <a:pos x="connsiteX3" y="connsiteY3"/>
              </a:cxn>
            </a:cxnLst>
            <a:rect l="l" t="t" r="r" b="b"/>
            <a:pathLst>
              <a:path w="370244" h="400732">
                <a:moveTo>
                  <a:pt x="370244" y="0"/>
                </a:moveTo>
                <a:lnTo>
                  <a:pt x="325083" y="361458"/>
                </a:lnTo>
                <a:lnTo>
                  <a:pt x="0" y="400732"/>
                </a:lnTo>
                <a:lnTo>
                  <a:pt x="45161" y="39274"/>
                </a:lnTo>
                <a:close/>
              </a:path>
            </a:pathLst>
          </a:custGeom>
          <a:solidFill>
            <a:schemeClr val="accent1"/>
          </a:solidFill>
          <a:ln>
            <a:noFill/>
          </a:ln>
        </p:spPr>
        <p:txBody>
          <a:bodyPr wrap="square" lIns="0" tIns="0" rIns="0" bIns="0" anchor="ctr">
            <a:noAutofit/>
          </a:bodyPr>
          <a:lstStyle/>
          <a:p>
            <a:pPr algn="ctr">
              <a:spcBef>
                <a:spcPct val="0"/>
              </a:spcBef>
              <a:buFont typeface="Arial" panose="020B0604020202020204" pitchFamily="34" charset="0"/>
              <a:buNone/>
            </a:pPr>
            <a:r>
              <a:rPr lang="en-US" altLang="zh-CN" sz="3200" dirty="0">
                <a:solidFill>
                  <a:schemeClr val="accent5"/>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3</a:t>
            </a:r>
            <a:endParaRPr lang="zh-CN" altLang="en-US" sz="3200" dirty="0">
              <a:solidFill>
                <a:schemeClr val="accent5"/>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0" name="MH_Number_4"/>
          <p:cNvSpPr/>
          <p:nvPr>
            <p:custDataLst>
              <p:tags r:id="rId8"/>
            </p:custDataLst>
          </p:nvPr>
        </p:nvSpPr>
        <p:spPr>
          <a:xfrm rot="413314">
            <a:off x="4618348" y="4494215"/>
            <a:ext cx="558208" cy="617161"/>
          </a:xfrm>
          <a:custGeom>
            <a:avLst/>
            <a:gdLst>
              <a:gd name="connsiteX0" fmla="*/ 45331 w 370414"/>
              <a:gd name="connsiteY0" fmla="*/ 39273 h 399327"/>
              <a:gd name="connsiteX1" fmla="*/ 370414 w 370414"/>
              <a:gd name="connsiteY1" fmla="*/ 0 h 399327"/>
              <a:gd name="connsiteX2" fmla="*/ 325084 w 370414"/>
              <a:gd name="connsiteY2" fmla="*/ 360054 h 399327"/>
              <a:gd name="connsiteX3" fmla="*/ 0 w 370414"/>
              <a:gd name="connsiteY3" fmla="*/ 399327 h 399327"/>
            </a:gdLst>
            <a:ahLst/>
            <a:cxnLst>
              <a:cxn ang="0">
                <a:pos x="connsiteX0" y="connsiteY0"/>
              </a:cxn>
              <a:cxn ang="0">
                <a:pos x="connsiteX1" y="connsiteY1"/>
              </a:cxn>
              <a:cxn ang="0">
                <a:pos x="connsiteX2" y="connsiteY2"/>
              </a:cxn>
              <a:cxn ang="0">
                <a:pos x="connsiteX3" y="connsiteY3"/>
              </a:cxn>
            </a:cxnLst>
            <a:rect l="l" t="t" r="r" b="b"/>
            <a:pathLst>
              <a:path w="370414" h="399327">
                <a:moveTo>
                  <a:pt x="45331" y="39273"/>
                </a:moveTo>
                <a:lnTo>
                  <a:pt x="370414" y="0"/>
                </a:lnTo>
                <a:lnTo>
                  <a:pt x="325084" y="360054"/>
                </a:lnTo>
                <a:lnTo>
                  <a:pt x="0" y="399327"/>
                </a:lnTo>
                <a:close/>
              </a:path>
            </a:pathLst>
          </a:custGeom>
          <a:solidFill>
            <a:schemeClr val="accent2"/>
          </a:solidFill>
          <a:ln>
            <a:noFill/>
          </a:ln>
        </p:spPr>
        <p:txBody>
          <a:bodyPr wrap="square" lIns="0" tIns="0" rIns="0" bIns="0" anchor="ctr">
            <a:noAutofit/>
          </a:bodyPr>
          <a:lstStyle/>
          <a:p>
            <a:pPr algn="ctr">
              <a:spcBef>
                <a:spcPct val="0"/>
              </a:spcBef>
              <a:buFont typeface="Arial" panose="020B0604020202020204" pitchFamily="34" charset="0"/>
              <a:buNone/>
            </a:pPr>
            <a:r>
              <a:rPr lang="en-US" altLang="zh-CN" sz="3200" dirty="0">
                <a:solidFill>
                  <a:schemeClr val="accent5"/>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4</a:t>
            </a:r>
            <a:endParaRPr lang="zh-CN" altLang="en-US" sz="3200" dirty="0">
              <a:solidFill>
                <a:schemeClr val="accent5"/>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2" name="矩形 11"/>
          <p:cNvSpPr/>
          <p:nvPr>
            <p:custDataLst>
              <p:tags r:id="rId9"/>
            </p:custDataLst>
          </p:nvPr>
        </p:nvSpPr>
        <p:spPr>
          <a:xfrm>
            <a:off x="4795232" y="5757269"/>
            <a:ext cx="4041710" cy="521970"/>
          </a:xfrm>
          <a:prstGeom prst="rect">
            <a:avLst/>
          </a:prstGeom>
        </p:spPr>
        <p:txBody>
          <a:bodyPr wrap="square">
            <a:spAutoFit/>
          </a:bodyPr>
          <a:p>
            <a:pPr lvl="0">
              <a:defRPr/>
            </a:pPr>
            <a:r>
              <a:rPr lang="zh-CN" altLang="en-US" sz="2800" b="1" kern="100" dirty="0">
                <a:solidFill>
                  <a:schemeClr val="accent4"/>
                </a:solidFill>
                <a:latin typeface="微软雅黑" panose="020B0503020204020204" pitchFamily="34" charset="-122"/>
                <a:ea typeface="微软雅黑" panose="020B0503020204020204" pitchFamily="34" charset="-122"/>
                <a:cs typeface="Times New Roman" panose="02020603050405020304" pitchFamily="18" charset="0"/>
                <a:sym typeface="+mn-ea"/>
              </a:rPr>
              <a:t>实验结论与展望</a:t>
            </a:r>
            <a:endParaRPr lang="zh-CN" altLang="en-US" sz="2800" b="1" kern="100" dirty="0">
              <a:solidFill>
                <a:schemeClr val="accent4"/>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13" name="MH_Number_3"/>
          <p:cNvSpPr/>
          <p:nvPr>
            <p:custDataLst>
              <p:tags r:id="rId10"/>
            </p:custDataLst>
          </p:nvPr>
        </p:nvSpPr>
        <p:spPr>
          <a:xfrm rot="413314">
            <a:off x="4155583" y="5704478"/>
            <a:ext cx="557952" cy="619334"/>
          </a:xfrm>
          <a:custGeom>
            <a:avLst/>
            <a:gdLst>
              <a:gd name="connsiteX0" fmla="*/ 370244 w 370244"/>
              <a:gd name="connsiteY0" fmla="*/ 0 h 400732"/>
              <a:gd name="connsiteX1" fmla="*/ 325083 w 370244"/>
              <a:gd name="connsiteY1" fmla="*/ 361458 h 400732"/>
              <a:gd name="connsiteX2" fmla="*/ 0 w 370244"/>
              <a:gd name="connsiteY2" fmla="*/ 400732 h 400732"/>
              <a:gd name="connsiteX3" fmla="*/ 45161 w 370244"/>
              <a:gd name="connsiteY3" fmla="*/ 39274 h 400732"/>
            </a:gdLst>
            <a:ahLst/>
            <a:cxnLst>
              <a:cxn ang="0">
                <a:pos x="connsiteX0" y="connsiteY0"/>
              </a:cxn>
              <a:cxn ang="0">
                <a:pos x="connsiteX1" y="connsiteY1"/>
              </a:cxn>
              <a:cxn ang="0">
                <a:pos x="connsiteX2" y="connsiteY2"/>
              </a:cxn>
              <a:cxn ang="0">
                <a:pos x="connsiteX3" y="connsiteY3"/>
              </a:cxn>
            </a:cxnLst>
            <a:rect l="l" t="t" r="r" b="b"/>
            <a:pathLst>
              <a:path w="370244" h="400732">
                <a:moveTo>
                  <a:pt x="370244" y="0"/>
                </a:moveTo>
                <a:lnTo>
                  <a:pt x="325083" y="361458"/>
                </a:lnTo>
                <a:lnTo>
                  <a:pt x="0" y="400732"/>
                </a:lnTo>
                <a:lnTo>
                  <a:pt x="45161" y="39274"/>
                </a:lnTo>
                <a:close/>
              </a:path>
            </a:pathLst>
          </a:custGeom>
          <a:solidFill>
            <a:schemeClr val="accent1"/>
          </a:solidFill>
          <a:ln>
            <a:noFill/>
          </a:ln>
        </p:spPr>
        <p:txBody>
          <a:bodyPr wrap="square" lIns="0" tIns="0" rIns="0" bIns="0" anchor="ctr">
            <a:noAutofit/>
          </a:bodyPr>
          <a:p>
            <a:pPr algn="ctr">
              <a:spcBef>
                <a:spcPct val="0"/>
              </a:spcBef>
              <a:buFont typeface="Arial" panose="020B0604020202020204" pitchFamily="34" charset="0"/>
              <a:buNone/>
            </a:pPr>
            <a:r>
              <a:rPr lang="en-US" altLang="zh-CN" sz="3200" dirty="0">
                <a:solidFill>
                  <a:schemeClr val="accent5"/>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5</a:t>
            </a:r>
            <a:endParaRPr lang="zh-CN" altLang="en-US" sz="3200" dirty="0">
              <a:solidFill>
                <a:schemeClr val="accent5"/>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013" y="340143"/>
            <a:ext cx="4692015" cy="534035"/>
          </a:xfrm>
        </p:spPr>
        <p:txBody>
          <a:bodyPr/>
          <a:lstStyle/>
          <a:p>
            <a:r>
              <a:rPr lang="zh-CN" altLang="en-US" dirty="0"/>
              <a:t>不同气缸数的</a:t>
            </a:r>
            <a:r>
              <a:rPr lang="en-US" altLang="zh-CN" dirty="0"/>
              <a:t>CO2</a:t>
            </a:r>
            <a:r>
              <a:rPr dirty="0"/>
              <a:t>排放量</a:t>
            </a:r>
            <a:endParaRPr dirty="0"/>
          </a:p>
        </p:txBody>
      </p:sp>
      <p:sp>
        <p:nvSpPr>
          <p:cNvPr id="4" name="文本框 3"/>
          <p:cNvSpPr txBox="1"/>
          <p:nvPr/>
        </p:nvSpPr>
        <p:spPr>
          <a:xfrm>
            <a:off x="4395470" y="5327650"/>
            <a:ext cx="4085590" cy="784225"/>
          </a:xfrm>
          <a:prstGeom prst="rect">
            <a:avLst/>
          </a:prstGeom>
          <a:noFill/>
        </p:spPr>
        <p:txBody>
          <a:bodyPr wrap="square" rtlCol="0">
            <a:noAutofit/>
          </a:bodyPr>
          <a:p>
            <a:r>
              <a:rPr lang="zh-CN" altLang="en-US" sz="2000"/>
              <a:t>气缸数量越多，</a:t>
            </a:r>
            <a:r>
              <a:rPr lang="en-US" altLang="zh-CN" sz="2000"/>
              <a:t>CO2</a:t>
            </a:r>
            <a:r>
              <a:rPr lang="zh-CN" altLang="en-US" sz="2000"/>
              <a:t>的排放就越多。</a:t>
            </a:r>
            <a:endParaRPr lang="zh-CN" altLang="en-US" sz="2000"/>
          </a:p>
        </p:txBody>
      </p:sp>
      <p:pic>
        <p:nvPicPr>
          <p:cNvPr id="8" name="图片 8" descr="IMG_256"/>
          <p:cNvPicPr>
            <a:picLocks noChangeAspect="1"/>
          </p:cNvPicPr>
          <p:nvPr/>
        </p:nvPicPr>
        <p:blipFill>
          <a:blip r:embed="rId1"/>
          <a:stretch>
            <a:fillRect/>
          </a:stretch>
        </p:blipFill>
        <p:spPr>
          <a:xfrm>
            <a:off x="2189480" y="946150"/>
            <a:ext cx="7732395" cy="4189730"/>
          </a:xfrm>
          <a:prstGeom prst="rect">
            <a:avLst/>
          </a:prstGeom>
          <a:noFill/>
          <a:ln w="9525">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013" y="340143"/>
            <a:ext cx="4653280" cy="534035"/>
          </a:xfrm>
        </p:spPr>
        <p:txBody>
          <a:bodyPr/>
          <a:lstStyle/>
          <a:p>
            <a:pPr algn="l"/>
            <a:r>
              <a:rPr lang="zh-CN" altLang="en-US" dirty="0"/>
              <a:t>城市与高速公路油耗比较</a:t>
            </a:r>
            <a:endParaRPr lang="zh-CN" altLang="en-US" dirty="0"/>
          </a:p>
        </p:txBody>
      </p:sp>
      <p:sp>
        <p:nvSpPr>
          <p:cNvPr id="4" name="文本框 3"/>
          <p:cNvSpPr txBox="1"/>
          <p:nvPr/>
        </p:nvSpPr>
        <p:spPr>
          <a:xfrm>
            <a:off x="2957195" y="5530215"/>
            <a:ext cx="6638925" cy="615950"/>
          </a:xfrm>
          <a:prstGeom prst="rect">
            <a:avLst/>
          </a:prstGeom>
          <a:noFill/>
        </p:spPr>
        <p:txBody>
          <a:bodyPr wrap="square" rtlCol="0">
            <a:noAutofit/>
          </a:bodyPr>
          <a:p>
            <a:r>
              <a:rPr lang="zh-CN" altLang="en-US" sz="2000"/>
              <a:t>随着耗油量的增加，城市道路的油耗</a:t>
            </a:r>
            <a:r>
              <a:rPr lang="zh-CN" altLang="en-US" sz="2000"/>
              <a:t>明显高于高速公路。</a:t>
            </a:r>
            <a:endParaRPr lang="zh-CN" altLang="en-US" sz="2000"/>
          </a:p>
        </p:txBody>
      </p:sp>
      <p:pic>
        <p:nvPicPr>
          <p:cNvPr id="9" name="图片 9" descr="IMG_256"/>
          <p:cNvPicPr>
            <a:picLocks noChangeAspect="1"/>
          </p:cNvPicPr>
          <p:nvPr/>
        </p:nvPicPr>
        <p:blipFill>
          <a:blip r:embed="rId1"/>
          <a:stretch>
            <a:fillRect/>
          </a:stretch>
        </p:blipFill>
        <p:spPr>
          <a:xfrm>
            <a:off x="2472055" y="998220"/>
            <a:ext cx="7062470" cy="4476115"/>
          </a:xfrm>
          <a:prstGeom prst="rect">
            <a:avLst/>
          </a:prstGeom>
          <a:noFill/>
          <a:ln w="9525">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013" y="340143"/>
            <a:ext cx="7091680" cy="534035"/>
          </a:xfrm>
        </p:spPr>
        <p:txBody>
          <a:bodyPr/>
          <a:lstStyle/>
          <a:p>
            <a:pPr algn="l"/>
            <a:r>
              <a:rPr lang="zh-CN" altLang="en-US" dirty="0"/>
              <a:t>按车辆类别划分的油耗与二氧化碳排放</a:t>
            </a:r>
            <a:endParaRPr lang="zh-CN" altLang="en-US" dirty="0"/>
          </a:p>
        </p:txBody>
      </p:sp>
      <p:sp>
        <p:nvSpPr>
          <p:cNvPr id="4" name="文本框 3"/>
          <p:cNvSpPr txBox="1"/>
          <p:nvPr/>
        </p:nvSpPr>
        <p:spPr>
          <a:xfrm>
            <a:off x="1167765" y="4357370"/>
            <a:ext cx="9939020" cy="2143760"/>
          </a:xfrm>
          <a:prstGeom prst="rect">
            <a:avLst/>
          </a:prstGeom>
          <a:noFill/>
        </p:spPr>
        <p:txBody>
          <a:bodyPr wrap="square" rtlCol="0">
            <a:noAutofit/>
          </a:bodyPr>
          <a:p>
            <a:r>
              <a:rPr lang="zh-CN" altLang="en-US"/>
              <a:t>表中纵轴（</a:t>
            </a:r>
            <a:r>
              <a:rPr lang="en-US" altLang="zh-CN"/>
              <a:t>Y</a:t>
            </a:r>
            <a:r>
              <a:rPr lang="zh-CN" altLang="en-US"/>
              <a:t>轴）标有</a:t>
            </a:r>
            <a:r>
              <a:rPr lang="en-US" altLang="zh-CN"/>
              <a:t>CO2 Emissions (g/km)</a:t>
            </a:r>
            <a:r>
              <a:rPr lang="zh-CN" altLang="en-US"/>
              <a:t>，数值范围为</a:t>
            </a:r>
            <a:r>
              <a:rPr lang="en-US" altLang="zh-CN"/>
              <a:t>200–500 g/km</a:t>
            </a:r>
            <a:r>
              <a:rPr lang="zh-CN" altLang="en-US"/>
              <a:t>（左侧列出的数值），表示不同车辆类别的平均二氧化碳排放量。</a:t>
            </a:r>
            <a:endParaRPr lang="zh-CN" altLang="en-US"/>
          </a:p>
          <a:p>
            <a:r>
              <a:rPr lang="zh-CN" altLang="en-US"/>
              <a:t>表中横轴（</a:t>
            </a:r>
            <a:r>
              <a:rPr lang="en-US" altLang="zh-CN"/>
              <a:t>X</a:t>
            </a:r>
            <a:r>
              <a:rPr lang="zh-CN" altLang="en-US"/>
              <a:t>轴）底部标注</a:t>
            </a:r>
            <a:r>
              <a:rPr lang="en-US" altLang="zh-CN"/>
              <a:t>Fuel Consumption Comb (L/100 km)</a:t>
            </a:r>
            <a:r>
              <a:rPr lang="zh-CN" altLang="en-US"/>
              <a:t>，数值范围为</a:t>
            </a:r>
            <a:r>
              <a:rPr lang="en-US" altLang="zh-CN"/>
              <a:t>10–70 L/100 km</a:t>
            </a:r>
            <a:r>
              <a:rPr lang="zh-CN" altLang="en-US"/>
              <a:t>，表示燃油消耗量。</a:t>
            </a:r>
            <a:endParaRPr lang="zh-CN" altLang="en-US"/>
          </a:p>
          <a:p>
            <a:r>
              <a:rPr lang="zh-CN" altLang="en-US"/>
              <a:t>使用的数据包含</a:t>
            </a:r>
            <a:r>
              <a:rPr lang="en-US" altLang="zh-CN"/>
              <a:t>COMPACT</a:t>
            </a:r>
            <a:r>
              <a:rPr lang="zh-CN" altLang="en-US"/>
              <a:t>、</a:t>
            </a:r>
            <a:r>
              <a:rPr lang="en-US" altLang="zh-CN"/>
              <a:t>SUV - SMALL</a:t>
            </a:r>
            <a:r>
              <a:rPr lang="zh-CN" altLang="en-US"/>
              <a:t>、</a:t>
            </a:r>
            <a:r>
              <a:rPr lang="en-US" altLang="zh-CN"/>
              <a:t>MID-SIZE</a:t>
            </a:r>
            <a:r>
              <a:rPr lang="zh-CN" altLang="en-US"/>
              <a:t>等共</a:t>
            </a:r>
            <a:r>
              <a:rPr lang="en-US" altLang="zh-CN"/>
              <a:t>16</a:t>
            </a:r>
            <a:r>
              <a:rPr lang="zh-CN" altLang="en-US"/>
              <a:t>种车辆类型，是图表中需要对比的主体。</a:t>
            </a:r>
            <a:endParaRPr lang="zh-CN" altLang="en-US"/>
          </a:p>
          <a:p>
            <a:r>
              <a:rPr lang="zh-CN" altLang="en-US"/>
              <a:t>对比不同车辆类别的燃油效率（</a:t>
            </a:r>
            <a:r>
              <a:rPr lang="en-US" altLang="zh-CN"/>
              <a:t>L/100 km</a:t>
            </a:r>
            <a:r>
              <a:rPr lang="zh-CN" altLang="en-US"/>
              <a:t>）与对应的二氧化碳排放量（</a:t>
            </a:r>
            <a:r>
              <a:rPr lang="en-US" altLang="zh-CN"/>
              <a:t>g/km</a:t>
            </a:r>
            <a:r>
              <a:rPr lang="zh-CN" altLang="en-US"/>
              <a:t>）</a:t>
            </a:r>
            <a:r>
              <a:rPr lang="zh-CN" altLang="en-US" b="1"/>
              <a:t>发现燃油消耗越高，</a:t>
            </a:r>
            <a:r>
              <a:rPr lang="en-US" altLang="zh-CN" b="1"/>
              <a:t>CO2</a:t>
            </a:r>
            <a:r>
              <a:rPr lang="zh-CN" altLang="en-US" b="1"/>
              <a:t>排放通常也越高。</a:t>
            </a:r>
            <a:endParaRPr lang="zh-CN" altLang="en-US" b="1"/>
          </a:p>
        </p:txBody>
      </p:sp>
      <p:pic>
        <p:nvPicPr>
          <p:cNvPr id="10" name="图片 10" descr="IMG_256"/>
          <p:cNvPicPr>
            <a:picLocks noChangeAspect="1"/>
          </p:cNvPicPr>
          <p:nvPr/>
        </p:nvPicPr>
        <p:blipFill>
          <a:blip r:embed="rId1"/>
          <a:stretch>
            <a:fillRect/>
          </a:stretch>
        </p:blipFill>
        <p:spPr>
          <a:xfrm>
            <a:off x="2118360" y="874395"/>
            <a:ext cx="8038465" cy="3365500"/>
          </a:xfrm>
          <a:prstGeom prst="rect">
            <a:avLst/>
          </a:prstGeom>
          <a:noFill/>
          <a:ln w="9525">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59"/>
          <p:cNvSpPr>
            <a:spLocks noChangeArrowheads="1"/>
          </p:cNvSpPr>
          <p:nvPr/>
        </p:nvSpPr>
        <p:spPr bwMode="auto">
          <a:xfrm>
            <a:off x="1953868" y="1968371"/>
            <a:ext cx="2379368" cy="2714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3800" cap="all" dirty="0">
                <a:solidFill>
                  <a:schemeClr val="accent1"/>
                </a:solidFill>
                <a:latin typeface="Arial" panose="020B0604020202020204" pitchFamily="34" charset="0"/>
                <a:cs typeface="Arial" panose="020B0604020202020204" pitchFamily="34" charset="0"/>
                <a:sym typeface="Arial" panose="020B0604020202020204" pitchFamily="34" charset="0"/>
              </a:rPr>
              <a:t>04</a:t>
            </a:r>
            <a:endParaRPr lang="en-US" altLang="zh-CN" sz="13800" cap="all" dirty="0">
              <a:solidFill>
                <a:schemeClr val="accent1"/>
              </a:solidFill>
              <a:latin typeface="Arial" panose="020B0604020202020204" pitchFamily="34" charset="0"/>
              <a:cs typeface="Arial" panose="020B0604020202020204" pitchFamily="34" charset="0"/>
              <a:sym typeface="Arial" panose="020B0604020202020204" pitchFamily="34" charset="0"/>
            </a:endParaRPr>
          </a:p>
          <a:p>
            <a:pPr algn="ctr">
              <a:buNone/>
            </a:pPr>
            <a:r>
              <a:rPr lang="en-US" altLang="zh-CN" cap="all" dirty="0">
                <a:solidFill>
                  <a:schemeClr val="accent1"/>
                </a:solidFill>
                <a:latin typeface="Arial" panose="020B0604020202020204" pitchFamily="34" charset="0"/>
                <a:cs typeface="Arial" panose="020B0604020202020204" pitchFamily="34" charset="0"/>
                <a:sym typeface="Arial" panose="020B0604020202020204" pitchFamily="34" charset="0"/>
              </a:rPr>
              <a:t>chapter</a:t>
            </a:r>
            <a:endParaRPr lang="zh-CN" altLang="en-US" cap="all" dirty="0">
              <a:solidFill>
                <a:schemeClr val="accent1"/>
              </a:solidFill>
              <a:latin typeface="Arial" panose="020B0604020202020204" pitchFamily="34" charset="0"/>
              <a:cs typeface="Arial" panose="020B0604020202020204" pitchFamily="34" charset="0"/>
              <a:sym typeface="Arial" panose="020B0604020202020204" pitchFamily="34" charset="0"/>
            </a:endParaRPr>
          </a:p>
        </p:txBody>
      </p:sp>
      <p:sp>
        <p:nvSpPr>
          <p:cNvPr id="6" name="标题 5"/>
          <p:cNvSpPr>
            <a:spLocks noGrp="1"/>
          </p:cNvSpPr>
          <p:nvPr>
            <p:ph type="title"/>
          </p:nvPr>
        </p:nvSpPr>
        <p:spPr>
          <a:xfrm>
            <a:off x="5014284" y="2686830"/>
            <a:ext cx="6339513" cy="1328420"/>
          </a:xfrm>
        </p:spPr>
        <p:txBody>
          <a:bodyPr/>
          <a:lstStyle/>
          <a:p>
            <a:r>
              <a:rPr lang="zh-CN" altLang="en-US" dirty="0"/>
              <a:t>机器学习预测</a:t>
            </a:r>
            <a:r>
              <a:rPr lang="en-US" altLang="zh-CN" dirty="0"/>
              <a:t>CO2</a:t>
            </a:r>
            <a:r>
              <a:rPr lang="zh-CN" altLang="en-US" dirty="0"/>
              <a:t>排放量过程</a:t>
            </a:r>
            <a:endParaRPr lang="zh-CN"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013" y="340143"/>
            <a:ext cx="3434080" cy="534035"/>
          </a:xfrm>
        </p:spPr>
        <p:txBody>
          <a:bodyPr/>
          <a:lstStyle/>
          <a:p>
            <a:pPr algn="l"/>
            <a:r>
              <a:rPr lang="zh-CN" altLang="en-US" dirty="0"/>
              <a:t>神经网络架构设计</a:t>
            </a:r>
            <a:endParaRPr lang="zh-CN" altLang="en-US" dirty="0"/>
          </a:p>
        </p:txBody>
      </p:sp>
      <p:sp>
        <p:nvSpPr>
          <p:cNvPr id="4" name="文本框 3"/>
          <p:cNvSpPr txBox="1"/>
          <p:nvPr/>
        </p:nvSpPr>
        <p:spPr>
          <a:xfrm>
            <a:off x="937260" y="1518920"/>
            <a:ext cx="5075555" cy="4179570"/>
          </a:xfrm>
          <a:prstGeom prst="rect">
            <a:avLst/>
          </a:prstGeom>
          <a:noFill/>
        </p:spPr>
        <p:txBody>
          <a:bodyPr wrap="square" rtlCol="0">
            <a:noAutofit/>
          </a:bodyPr>
          <a:p>
            <a:r>
              <a:rPr lang="zh-CN" altLang="en-US" sz="2000"/>
              <a:t>模型采用顺序（</a:t>
            </a:r>
            <a:r>
              <a:rPr lang="en-US" altLang="zh-CN" sz="2000"/>
              <a:t>Sequential</a:t>
            </a:r>
            <a:r>
              <a:rPr lang="zh-CN" altLang="en-US" sz="2000"/>
              <a:t>）结构，逐层堆叠全连接层（</a:t>
            </a:r>
            <a:r>
              <a:rPr lang="en-US" altLang="zh-CN" sz="2000"/>
              <a:t>Dense</a:t>
            </a:r>
            <a:r>
              <a:rPr lang="zh-CN" altLang="en-US" sz="2000"/>
              <a:t>）与正则化组件。输入层与特征维度匹配，输入形状为</a:t>
            </a:r>
            <a:r>
              <a:rPr lang="en-US" altLang="zh-CN" sz="2000"/>
              <a:t>(x_train.shape[1],)</a:t>
            </a:r>
            <a:r>
              <a:rPr lang="zh-CN" altLang="en-US" sz="2000"/>
              <a:t>，即训练数据的特征数（共</a:t>
            </a:r>
            <a:r>
              <a:rPr lang="en-US" altLang="zh-CN" sz="2000"/>
              <a:t>11</a:t>
            </a:r>
            <a:r>
              <a:rPr lang="zh-CN" altLang="en-US" sz="2000"/>
              <a:t>个特征，</a:t>
            </a:r>
            <a:r>
              <a:rPr lang="en-US" altLang="zh-CN" sz="2000"/>
              <a:t>CO2</a:t>
            </a:r>
            <a:r>
              <a:rPr lang="zh-CN" altLang="en-US" sz="2000"/>
              <a:t>排放量为目标变量）。输入层维度与特征数匹配（</a:t>
            </a:r>
            <a:r>
              <a:rPr lang="en-US" altLang="zh-CN" sz="2000"/>
              <a:t>x_train.shape[1]</a:t>
            </a:r>
            <a:r>
              <a:rPr lang="zh-CN" altLang="en-US" sz="2000"/>
              <a:t>），随后依次添加</a:t>
            </a:r>
            <a:r>
              <a:rPr lang="en-US" altLang="zh-CN" sz="2000"/>
              <a:t>128</a:t>
            </a:r>
            <a:r>
              <a:rPr lang="zh-CN" altLang="en-US" sz="2000"/>
              <a:t>节点的</a:t>
            </a:r>
            <a:r>
              <a:rPr lang="en-US" altLang="zh-CN" sz="2000"/>
              <a:t>Dense</a:t>
            </a:r>
            <a:r>
              <a:rPr lang="zh-CN" altLang="en-US" sz="2000"/>
              <a:t>层（</a:t>
            </a:r>
            <a:r>
              <a:rPr lang="en-US" altLang="zh-CN" sz="2000"/>
              <a:t>ReLU</a:t>
            </a:r>
            <a:r>
              <a:rPr lang="zh-CN" altLang="en-US" sz="2000"/>
              <a:t>激活）、批标准化（</a:t>
            </a:r>
            <a:r>
              <a:rPr lang="en-US" altLang="zh-CN" sz="2000"/>
              <a:t>BatchNormalization</a:t>
            </a:r>
            <a:r>
              <a:rPr lang="zh-CN" altLang="en-US" sz="2000"/>
              <a:t>）及</a:t>
            </a:r>
            <a:r>
              <a:rPr lang="en-US" altLang="zh-CN" sz="2000"/>
              <a:t>Dropout</a:t>
            </a:r>
            <a:r>
              <a:rPr lang="zh-CN" altLang="en-US" sz="2000"/>
              <a:t>层（丢弃率</a:t>
            </a:r>
            <a:r>
              <a:rPr lang="en-US" altLang="zh-CN" sz="2000"/>
              <a:t>0.2</a:t>
            </a:r>
            <a:r>
              <a:rPr lang="zh-CN" altLang="en-US" sz="2000"/>
              <a:t>）以防止过拟合。后续层依次为</a:t>
            </a:r>
            <a:r>
              <a:rPr lang="en-US" altLang="zh-CN" sz="2000"/>
              <a:t>64</a:t>
            </a:r>
            <a:r>
              <a:rPr lang="zh-CN" altLang="en-US" sz="2000"/>
              <a:t>、</a:t>
            </a:r>
            <a:r>
              <a:rPr lang="en-US" altLang="zh-CN" sz="2000"/>
              <a:t>32</a:t>
            </a:r>
            <a:r>
              <a:rPr lang="zh-CN" altLang="en-US" sz="2000"/>
              <a:t>、</a:t>
            </a:r>
            <a:r>
              <a:rPr lang="en-US" altLang="zh-CN" sz="2000"/>
              <a:t>16</a:t>
            </a:r>
            <a:r>
              <a:rPr lang="zh-CN" altLang="en-US" sz="2000"/>
              <a:t>节点的</a:t>
            </a:r>
            <a:r>
              <a:rPr lang="en-US" altLang="zh-CN" sz="2000"/>
              <a:t>Dense</a:t>
            </a:r>
            <a:r>
              <a:rPr lang="zh-CN" altLang="en-US" sz="2000"/>
              <a:t>层（均使用</a:t>
            </a:r>
            <a:r>
              <a:rPr lang="en-US" altLang="zh-CN" sz="2000"/>
              <a:t>ReLU</a:t>
            </a:r>
            <a:r>
              <a:rPr lang="zh-CN" altLang="en-US" sz="2000"/>
              <a:t>激活），最终输出层为</a:t>
            </a:r>
            <a:r>
              <a:rPr lang="en-US" altLang="zh-CN" sz="2000"/>
              <a:t>1</a:t>
            </a:r>
            <a:r>
              <a:rPr lang="zh-CN" altLang="en-US" sz="2000"/>
              <a:t>个节点（线性激活），用于回归预测。</a:t>
            </a:r>
            <a:endParaRPr lang="zh-CN" altLang="en-US" sz="2000"/>
          </a:p>
        </p:txBody>
      </p:sp>
      <p:sp>
        <p:nvSpPr>
          <p:cNvPr id="2" name="文本框 1"/>
          <p:cNvSpPr txBox="1"/>
          <p:nvPr/>
        </p:nvSpPr>
        <p:spPr>
          <a:xfrm>
            <a:off x="6294120" y="400050"/>
            <a:ext cx="5488940" cy="6127115"/>
          </a:xfrm>
          <a:prstGeom prst="rect">
            <a:avLst/>
          </a:prstGeom>
          <a:noFill/>
        </p:spPr>
        <p:txBody>
          <a:bodyPr wrap="square" rtlCol="0">
            <a:noAutofit/>
          </a:bodyPr>
          <a:p>
            <a:r>
              <a:rPr lang="zh-CN" altLang="en-US" sz="2000"/>
              <a:t>模型运行后各层参数：</a:t>
            </a:r>
            <a:br>
              <a:rPr lang="en-US" altLang="zh-CN" sz="1200">
                <a:latin typeface="宋体" panose="02010600030101010101" pitchFamily="2" charset="-122"/>
                <a:ea typeface="宋体" panose="02010600030101010101" pitchFamily="2" charset="-122"/>
              </a:rPr>
            </a:br>
            <a:r>
              <a:rPr lang="en-US" altLang="zh-CN" sz="1200">
                <a:latin typeface="宋体" panose="02010600030101010101" pitchFamily="2" charset="-122"/>
                <a:ea typeface="宋体" panose="02010600030101010101" pitchFamily="2" charset="-122"/>
              </a:rPr>
              <a:t>Model: "sequential"</a:t>
            </a:r>
            <a:endParaRPr lang="en-US" altLang="zh-CN" sz="1200">
              <a:latin typeface="宋体" panose="02010600030101010101" pitchFamily="2" charset="-122"/>
              <a:ea typeface="宋体" panose="02010600030101010101" pitchFamily="2" charset="-122"/>
            </a:endParaRPr>
          </a:p>
          <a:p>
            <a:r>
              <a:rPr lang="en-US" altLang="zh-CN" sz="1200">
                <a:latin typeface="宋体" panose="02010600030101010101" pitchFamily="2" charset="-122"/>
                <a:ea typeface="宋体" panose="02010600030101010101" pitchFamily="2" charset="-122"/>
              </a:rPr>
              <a:t>_________________________________________________________________</a:t>
            </a:r>
            <a:endParaRPr lang="en-US" altLang="zh-CN" sz="1200">
              <a:latin typeface="宋体" panose="02010600030101010101" pitchFamily="2" charset="-122"/>
              <a:ea typeface="宋体" panose="02010600030101010101" pitchFamily="2" charset="-122"/>
            </a:endParaRPr>
          </a:p>
          <a:p>
            <a:r>
              <a:rPr lang="en-US" altLang="zh-CN" sz="1200">
                <a:latin typeface="宋体" panose="02010600030101010101" pitchFamily="2" charset="-122"/>
                <a:ea typeface="宋体" panose="02010600030101010101" pitchFamily="2" charset="-122"/>
              </a:rPr>
              <a:t> Layer (type)                Output Shape              Param #   </a:t>
            </a:r>
            <a:endParaRPr lang="en-US" altLang="zh-CN" sz="1200">
              <a:latin typeface="宋体" panose="02010600030101010101" pitchFamily="2" charset="-122"/>
              <a:ea typeface="宋体" panose="02010600030101010101" pitchFamily="2" charset="-122"/>
            </a:endParaRPr>
          </a:p>
          <a:p>
            <a:r>
              <a:rPr lang="en-US" altLang="zh-CN" sz="1200">
                <a:latin typeface="宋体" panose="02010600030101010101" pitchFamily="2" charset="-122"/>
                <a:ea typeface="宋体" panose="02010600030101010101" pitchFamily="2" charset="-122"/>
              </a:rPr>
              <a:t>=================================================================</a:t>
            </a:r>
            <a:endParaRPr lang="en-US" altLang="zh-CN" sz="1200">
              <a:latin typeface="宋体" panose="02010600030101010101" pitchFamily="2" charset="-122"/>
              <a:ea typeface="宋体" panose="02010600030101010101" pitchFamily="2" charset="-122"/>
            </a:endParaRPr>
          </a:p>
          <a:p>
            <a:r>
              <a:rPr lang="en-US" altLang="zh-CN" sz="1200">
                <a:latin typeface="宋体" panose="02010600030101010101" pitchFamily="2" charset="-122"/>
                <a:ea typeface="宋体" panose="02010600030101010101" pitchFamily="2" charset="-122"/>
              </a:rPr>
              <a:t> dense (Dense)                (None, 128)               1536      </a:t>
            </a:r>
            <a:endParaRPr lang="en-US" altLang="zh-CN" sz="1200">
              <a:latin typeface="宋体" panose="02010600030101010101" pitchFamily="2" charset="-122"/>
              <a:ea typeface="宋体" panose="02010600030101010101" pitchFamily="2" charset="-122"/>
            </a:endParaRPr>
          </a:p>
          <a:p>
            <a:r>
              <a:rPr lang="en-US" altLang="zh-CN" sz="1200">
                <a:latin typeface="宋体" panose="02010600030101010101" pitchFamily="2" charset="-122"/>
                <a:ea typeface="宋体" panose="02010600030101010101" pitchFamily="2" charset="-122"/>
              </a:rPr>
              <a:t>                                                                 </a:t>
            </a:r>
            <a:endParaRPr lang="en-US" altLang="zh-CN" sz="1200">
              <a:latin typeface="宋体" panose="02010600030101010101" pitchFamily="2" charset="-122"/>
              <a:ea typeface="宋体" panose="02010600030101010101" pitchFamily="2" charset="-122"/>
            </a:endParaRPr>
          </a:p>
          <a:p>
            <a:r>
              <a:rPr lang="en-US" altLang="zh-CN" sz="1200">
                <a:latin typeface="宋体" panose="02010600030101010101" pitchFamily="2" charset="-122"/>
                <a:ea typeface="宋体" panose="02010600030101010101" pitchFamily="2" charset="-122"/>
              </a:rPr>
              <a:t> batch_normalization (BatchN   (None, 128)               512       </a:t>
            </a:r>
            <a:endParaRPr lang="en-US" altLang="zh-CN" sz="1200">
              <a:latin typeface="宋体" panose="02010600030101010101" pitchFamily="2" charset="-122"/>
              <a:ea typeface="宋体" panose="02010600030101010101" pitchFamily="2" charset="-122"/>
            </a:endParaRPr>
          </a:p>
          <a:p>
            <a:r>
              <a:rPr lang="en-US" altLang="zh-CN" sz="1200">
                <a:latin typeface="宋体" panose="02010600030101010101" pitchFamily="2" charset="-122"/>
                <a:ea typeface="宋体" panose="02010600030101010101" pitchFamily="2" charset="-122"/>
              </a:rPr>
              <a:t> ormalization)                                                   </a:t>
            </a:r>
            <a:endParaRPr lang="en-US" altLang="zh-CN" sz="1200">
              <a:latin typeface="宋体" panose="02010600030101010101" pitchFamily="2" charset="-122"/>
              <a:ea typeface="宋体" panose="02010600030101010101" pitchFamily="2" charset="-122"/>
            </a:endParaRPr>
          </a:p>
          <a:p>
            <a:r>
              <a:rPr lang="en-US" altLang="zh-CN" sz="1200">
                <a:latin typeface="宋体" panose="02010600030101010101" pitchFamily="2" charset="-122"/>
                <a:ea typeface="宋体" panose="02010600030101010101" pitchFamily="2" charset="-122"/>
              </a:rPr>
              <a:t>                                                                 </a:t>
            </a:r>
            <a:endParaRPr lang="en-US" altLang="zh-CN" sz="1200">
              <a:latin typeface="宋体" panose="02010600030101010101" pitchFamily="2" charset="-122"/>
              <a:ea typeface="宋体" panose="02010600030101010101" pitchFamily="2" charset="-122"/>
            </a:endParaRPr>
          </a:p>
          <a:p>
            <a:r>
              <a:rPr lang="en-US" altLang="zh-CN" sz="1200">
                <a:latin typeface="宋体" panose="02010600030101010101" pitchFamily="2" charset="-122"/>
                <a:ea typeface="宋体" panose="02010600030101010101" pitchFamily="2" charset="-122"/>
              </a:rPr>
              <a:t> dropout (Dropout)            (None, 128)               0         </a:t>
            </a:r>
            <a:endParaRPr lang="en-US" altLang="zh-CN" sz="1200">
              <a:latin typeface="宋体" panose="02010600030101010101" pitchFamily="2" charset="-122"/>
              <a:ea typeface="宋体" panose="02010600030101010101" pitchFamily="2" charset="-122"/>
            </a:endParaRPr>
          </a:p>
          <a:p>
            <a:r>
              <a:rPr lang="en-US" altLang="zh-CN" sz="1200">
                <a:latin typeface="宋体" panose="02010600030101010101" pitchFamily="2" charset="-122"/>
                <a:ea typeface="宋体" panose="02010600030101010101" pitchFamily="2" charset="-122"/>
              </a:rPr>
              <a:t>                                                                 </a:t>
            </a:r>
            <a:endParaRPr lang="en-US" altLang="zh-CN" sz="1200">
              <a:latin typeface="宋体" panose="02010600030101010101" pitchFamily="2" charset="-122"/>
              <a:ea typeface="宋体" panose="02010600030101010101" pitchFamily="2" charset="-122"/>
            </a:endParaRPr>
          </a:p>
          <a:p>
            <a:r>
              <a:rPr lang="en-US" altLang="zh-CN" sz="1200">
                <a:latin typeface="宋体" panose="02010600030101010101" pitchFamily="2" charset="-122"/>
                <a:ea typeface="宋体" panose="02010600030101010101" pitchFamily="2" charset="-122"/>
              </a:rPr>
              <a:t> dense_1 (Dense)             (None, 64)                8256      </a:t>
            </a:r>
            <a:endParaRPr lang="en-US" altLang="zh-CN" sz="1200">
              <a:latin typeface="宋体" panose="02010600030101010101" pitchFamily="2" charset="-122"/>
              <a:ea typeface="宋体" panose="02010600030101010101" pitchFamily="2" charset="-122"/>
            </a:endParaRPr>
          </a:p>
          <a:p>
            <a:r>
              <a:rPr lang="en-US" altLang="zh-CN" sz="1200">
                <a:latin typeface="宋体" panose="02010600030101010101" pitchFamily="2" charset="-122"/>
                <a:ea typeface="宋体" panose="02010600030101010101" pitchFamily="2" charset="-122"/>
              </a:rPr>
              <a:t>                                                                 </a:t>
            </a:r>
            <a:endParaRPr lang="en-US" altLang="zh-CN" sz="1200">
              <a:latin typeface="宋体" panose="02010600030101010101" pitchFamily="2" charset="-122"/>
              <a:ea typeface="宋体" panose="02010600030101010101" pitchFamily="2" charset="-122"/>
            </a:endParaRPr>
          </a:p>
          <a:p>
            <a:r>
              <a:rPr lang="en-US" altLang="zh-CN" sz="1200">
                <a:latin typeface="宋体" panose="02010600030101010101" pitchFamily="2" charset="-122"/>
                <a:ea typeface="宋体" panose="02010600030101010101" pitchFamily="2" charset="-122"/>
              </a:rPr>
              <a:t> dense_2 (Dense)             (None, 64)                4160      </a:t>
            </a:r>
            <a:endParaRPr lang="en-US" altLang="zh-CN" sz="1200">
              <a:latin typeface="宋体" panose="02010600030101010101" pitchFamily="2" charset="-122"/>
              <a:ea typeface="宋体" panose="02010600030101010101" pitchFamily="2" charset="-122"/>
            </a:endParaRPr>
          </a:p>
          <a:p>
            <a:r>
              <a:rPr lang="en-US" altLang="zh-CN" sz="1200">
                <a:latin typeface="宋体" panose="02010600030101010101" pitchFamily="2" charset="-122"/>
                <a:ea typeface="宋体" panose="02010600030101010101" pitchFamily="2" charset="-122"/>
              </a:rPr>
              <a:t>                                                                 </a:t>
            </a:r>
            <a:endParaRPr lang="en-US" altLang="zh-CN" sz="1200">
              <a:latin typeface="宋体" panose="02010600030101010101" pitchFamily="2" charset="-122"/>
              <a:ea typeface="宋体" panose="02010600030101010101" pitchFamily="2" charset="-122"/>
            </a:endParaRPr>
          </a:p>
          <a:p>
            <a:r>
              <a:rPr lang="en-US" altLang="zh-CN" sz="1200">
                <a:latin typeface="宋体" panose="02010600030101010101" pitchFamily="2" charset="-122"/>
                <a:ea typeface="宋体" panose="02010600030101010101" pitchFamily="2" charset="-122"/>
              </a:rPr>
              <a:t> batch_normalization_1 (Batc   (None, 64)                256       </a:t>
            </a:r>
            <a:endParaRPr lang="en-US" altLang="zh-CN" sz="1200">
              <a:latin typeface="宋体" panose="02010600030101010101" pitchFamily="2" charset="-122"/>
              <a:ea typeface="宋体" panose="02010600030101010101" pitchFamily="2" charset="-122"/>
            </a:endParaRPr>
          </a:p>
          <a:p>
            <a:r>
              <a:rPr lang="en-US" altLang="zh-CN" sz="1200">
                <a:latin typeface="宋体" panose="02010600030101010101" pitchFamily="2" charset="-122"/>
                <a:ea typeface="宋体" panose="02010600030101010101" pitchFamily="2" charset="-122"/>
              </a:rPr>
              <a:t> hNormalization)                                                 </a:t>
            </a:r>
            <a:endParaRPr lang="en-US" altLang="zh-CN" sz="1200">
              <a:latin typeface="宋体" panose="02010600030101010101" pitchFamily="2" charset="-122"/>
              <a:ea typeface="宋体" panose="02010600030101010101" pitchFamily="2" charset="-122"/>
            </a:endParaRPr>
          </a:p>
          <a:p>
            <a:r>
              <a:rPr lang="en-US" altLang="zh-CN" sz="1200">
                <a:latin typeface="宋体" panose="02010600030101010101" pitchFamily="2" charset="-122"/>
                <a:ea typeface="宋体" panose="02010600030101010101" pitchFamily="2" charset="-122"/>
              </a:rPr>
              <a:t>                                                                 </a:t>
            </a:r>
            <a:endParaRPr lang="en-US" altLang="zh-CN" sz="1200">
              <a:latin typeface="宋体" panose="02010600030101010101" pitchFamily="2" charset="-122"/>
              <a:ea typeface="宋体" panose="02010600030101010101" pitchFamily="2" charset="-122"/>
            </a:endParaRPr>
          </a:p>
          <a:p>
            <a:r>
              <a:rPr lang="en-US" altLang="zh-CN" sz="1200">
                <a:latin typeface="宋体" panose="02010600030101010101" pitchFamily="2" charset="-122"/>
                <a:ea typeface="宋体" panose="02010600030101010101" pitchFamily="2" charset="-122"/>
              </a:rPr>
              <a:t> dropout_1 (Dropout)          (None, 64)                 0         </a:t>
            </a:r>
            <a:endParaRPr lang="en-US" altLang="zh-CN" sz="1200">
              <a:latin typeface="宋体" panose="02010600030101010101" pitchFamily="2" charset="-122"/>
              <a:ea typeface="宋体" panose="02010600030101010101" pitchFamily="2" charset="-122"/>
            </a:endParaRPr>
          </a:p>
          <a:p>
            <a:r>
              <a:rPr lang="en-US" altLang="zh-CN" sz="1200">
                <a:latin typeface="宋体" panose="02010600030101010101" pitchFamily="2" charset="-122"/>
                <a:ea typeface="宋体" panose="02010600030101010101" pitchFamily="2" charset="-122"/>
              </a:rPr>
              <a:t>                                                                 </a:t>
            </a:r>
            <a:endParaRPr lang="en-US" altLang="zh-CN" sz="1200">
              <a:latin typeface="宋体" panose="02010600030101010101" pitchFamily="2" charset="-122"/>
              <a:ea typeface="宋体" panose="02010600030101010101" pitchFamily="2" charset="-122"/>
            </a:endParaRPr>
          </a:p>
          <a:p>
            <a:r>
              <a:rPr lang="en-US" altLang="zh-CN" sz="1200">
                <a:latin typeface="宋体" panose="02010600030101010101" pitchFamily="2" charset="-122"/>
                <a:ea typeface="宋体" panose="02010600030101010101" pitchFamily="2" charset="-122"/>
              </a:rPr>
              <a:t> dense_3 (Dense)             (None, 32)                2080      </a:t>
            </a:r>
            <a:endParaRPr lang="en-US" altLang="zh-CN" sz="1200">
              <a:latin typeface="宋体" panose="02010600030101010101" pitchFamily="2" charset="-122"/>
              <a:ea typeface="宋体" panose="02010600030101010101" pitchFamily="2" charset="-122"/>
            </a:endParaRPr>
          </a:p>
          <a:p>
            <a:r>
              <a:rPr lang="en-US" altLang="zh-CN" sz="1200">
                <a:latin typeface="宋体" panose="02010600030101010101" pitchFamily="2" charset="-122"/>
                <a:ea typeface="宋体" panose="02010600030101010101" pitchFamily="2" charset="-122"/>
              </a:rPr>
              <a:t>                                                                 </a:t>
            </a:r>
            <a:endParaRPr lang="en-US" altLang="zh-CN" sz="1200">
              <a:latin typeface="宋体" panose="02010600030101010101" pitchFamily="2" charset="-122"/>
              <a:ea typeface="宋体" panose="02010600030101010101" pitchFamily="2" charset="-122"/>
            </a:endParaRPr>
          </a:p>
          <a:p>
            <a:r>
              <a:rPr lang="en-US" altLang="zh-CN" sz="1200">
                <a:latin typeface="宋体" panose="02010600030101010101" pitchFamily="2" charset="-122"/>
                <a:ea typeface="宋体" panose="02010600030101010101" pitchFamily="2" charset="-122"/>
              </a:rPr>
              <a:t> dense_4 (Dense)             (None, 16)                528       </a:t>
            </a:r>
            <a:endParaRPr lang="en-US" altLang="zh-CN" sz="1200">
              <a:latin typeface="宋体" panose="02010600030101010101" pitchFamily="2" charset="-122"/>
              <a:ea typeface="宋体" panose="02010600030101010101" pitchFamily="2" charset="-122"/>
            </a:endParaRPr>
          </a:p>
          <a:p>
            <a:r>
              <a:rPr lang="en-US" altLang="zh-CN" sz="1200">
                <a:latin typeface="宋体" panose="02010600030101010101" pitchFamily="2" charset="-122"/>
                <a:ea typeface="宋体" panose="02010600030101010101" pitchFamily="2" charset="-122"/>
              </a:rPr>
              <a:t>                                                                 </a:t>
            </a:r>
            <a:endParaRPr lang="en-US" altLang="zh-CN" sz="1200">
              <a:latin typeface="宋体" panose="02010600030101010101" pitchFamily="2" charset="-122"/>
              <a:ea typeface="宋体" panose="02010600030101010101" pitchFamily="2" charset="-122"/>
            </a:endParaRPr>
          </a:p>
          <a:p>
            <a:r>
              <a:rPr lang="en-US" altLang="zh-CN" sz="1200">
                <a:latin typeface="宋体" panose="02010600030101010101" pitchFamily="2" charset="-122"/>
                <a:ea typeface="宋体" panose="02010600030101010101" pitchFamily="2" charset="-122"/>
              </a:rPr>
              <a:t> dense_5 (Dense)             (None, 1)                 17        </a:t>
            </a:r>
            <a:endParaRPr lang="en-US" altLang="zh-CN" sz="1200">
              <a:latin typeface="宋体" panose="02010600030101010101" pitchFamily="2" charset="-122"/>
              <a:ea typeface="宋体" panose="02010600030101010101" pitchFamily="2" charset="-122"/>
            </a:endParaRPr>
          </a:p>
          <a:p>
            <a:r>
              <a:rPr lang="en-US" altLang="zh-CN" sz="1200">
                <a:latin typeface="宋体" panose="02010600030101010101" pitchFamily="2" charset="-122"/>
                <a:ea typeface="宋体" panose="02010600030101010101" pitchFamily="2" charset="-122"/>
              </a:rPr>
              <a:t>                                                                 </a:t>
            </a:r>
            <a:endParaRPr lang="en-US" altLang="zh-CN" sz="1200">
              <a:latin typeface="宋体" panose="02010600030101010101" pitchFamily="2" charset="-122"/>
              <a:ea typeface="宋体" panose="02010600030101010101" pitchFamily="2" charset="-122"/>
            </a:endParaRPr>
          </a:p>
          <a:p>
            <a:r>
              <a:rPr lang="en-US" altLang="zh-CN" sz="1200">
                <a:latin typeface="宋体" panose="02010600030101010101" pitchFamily="2" charset="-122"/>
                <a:ea typeface="宋体" panose="02010600030101010101" pitchFamily="2" charset="-122"/>
              </a:rPr>
              <a:t>=================================================================</a:t>
            </a:r>
            <a:endParaRPr lang="en-US" altLang="zh-CN" sz="1200">
              <a:latin typeface="宋体" panose="02010600030101010101" pitchFamily="2" charset="-122"/>
              <a:ea typeface="宋体" panose="02010600030101010101" pitchFamily="2" charset="-122"/>
            </a:endParaRPr>
          </a:p>
          <a:p>
            <a:r>
              <a:rPr lang="en-US" altLang="zh-CN" sz="1200">
                <a:latin typeface="宋体" panose="02010600030101010101" pitchFamily="2" charset="-122"/>
                <a:ea typeface="宋体" panose="02010600030101010101" pitchFamily="2" charset="-122"/>
              </a:rPr>
              <a:t>Total params: 17,345</a:t>
            </a:r>
            <a:endParaRPr lang="en-US" altLang="zh-CN" sz="1200">
              <a:latin typeface="宋体" panose="02010600030101010101" pitchFamily="2" charset="-122"/>
              <a:ea typeface="宋体" panose="02010600030101010101" pitchFamily="2" charset="-122"/>
            </a:endParaRPr>
          </a:p>
          <a:p>
            <a:r>
              <a:rPr lang="en-US" altLang="zh-CN" sz="1200">
                <a:latin typeface="宋体" panose="02010600030101010101" pitchFamily="2" charset="-122"/>
                <a:ea typeface="宋体" panose="02010600030101010101" pitchFamily="2" charset="-122"/>
              </a:rPr>
              <a:t>Trainable params: 16,961</a:t>
            </a:r>
            <a:endParaRPr lang="en-US" altLang="zh-CN" sz="1200">
              <a:latin typeface="宋体" panose="02010600030101010101" pitchFamily="2" charset="-122"/>
              <a:ea typeface="宋体" panose="02010600030101010101" pitchFamily="2" charset="-122"/>
            </a:endParaRPr>
          </a:p>
          <a:p>
            <a:r>
              <a:rPr lang="en-US" altLang="zh-CN" sz="1200">
                <a:latin typeface="宋体" panose="02010600030101010101" pitchFamily="2" charset="-122"/>
                <a:ea typeface="宋体" panose="02010600030101010101" pitchFamily="2" charset="-122"/>
              </a:rPr>
              <a:t>Non-trainable params: 384</a:t>
            </a:r>
            <a:endParaRPr lang="en-US" altLang="zh-CN" sz="120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013" y="340143"/>
            <a:ext cx="2621280" cy="534035"/>
          </a:xfrm>
        </p:spPr>
        <p:txBody>
          <a:bodyPr/>
          <a:lstStyle/>
          <a:p>
            <a:r>
              <a:rPr lang="zh-CN" altLang="en-US" dirty="0"/>
              <a:t>训练过程分析</a:t>
            </a:r>
            <a:endParaRPr lang="zh-CN" altLang="en-US" dirty="0"/>
          </a:p>
        </p:txBody>
      </p:sp>
      <p:sp>
        <p:nvSpPr>
          <p:cNvPr id="4" name="文本框 3"/>
          <p:cNvSpPr txBox="1"/>
          <p:nvPr/>
        </p:nvSpPr>
        <p:spPr>
          <a:xfrm>
            <a:off x="1219200" y="1461135"/>
            <a:ext cx="8856345" cy="4650740"/>
          </a:xfrm>
          <a:prstGeom prst="rect">
            <a:avLst/>
          </a:prstGeom>
          <a:noFill/>
        </p:spPr>
        <p:txBody>
          <a:bodyPr wrap="square" rtlCol="0">
            <a:noAutofit/>
          </a:bodyPr>
          <a:p>
            <a:r>
              <a:rPr lang="zh-CN" altLang="en-US" sz="2000"/>
              <a:t>训练过程中，数据经</a:t>
            </a:r>
            <a:r>
              <a:rPr lang="en-US" altLang="zh-CN" sz="2000"/>
              <a:t>MinMaxScaler</a:t>
            </a:r>
            <a:r>
              <a:rPr lang="zh-CN" altLang="en-US" sz="2000"/>
              <a:t>归一化处理，将数值缩放到</a:t>
            </a:r>
            <a:r>
              <a:rPr lang="en-US" altLang="zh-CN" sz="2000"/>
              <a:t>[0,1]</a:t>
            </a:r>
            <a:r>
              <a:rPr lang="zh-CN" altLang="en-US" sz="2000"/>
              <a:t>区间，划分为训练集与测试集。归一化公式：</a:t>
            </a:r>
            <a:endParaRPr lang="zh-CN" altLang="en-US" sz="2000"/>
          </a:p>
          <a:p>
            <a:br>
              <a:rPr lang="zh-CN" altLang="en-US" sz="2000"/>
            </a:br>
            <a:br>
              <a:rPr lang="zh-CN" altLang="en-US" sz="2000"/>
            </a:br>
            <a:endParaRPr lang="zh-CN" altLang="en-US" sz="2000"/>
          </a:p>
          <a:p>
            <a:endParaRPr lang="zh-CN" altLang="en-US" sz="2000"/>
          </a:p>
          <a:p>
            <a:r>
              <a:rPr lang="zh-CN" altLang="en-US" sz="2000"/>
              <a:t>引入早停机制（</a:t>
            </a:r>
            <a:r>
              <a:rPr lang="en-US" altLang="zh-CN" sz="2000"/>
              <a:t>EarlyStopping</a:t>
            </a:r>
            <a:r>
              <a:rPr lang="zh-CN" altLang="en-US" sz="2000"/>
              <a:t>），监控验证集损失（</a:t>
            </a:r>
            <a:r>
              <a:rPr lang="en-US" altLang="zh-CN" sz="2000"/>
              <a:t>val_loss</a:t>
            </a:r>
            <a:r>
              <a:rPr lang="zh-CN" altLang="en-US" sz="2000"/>
              <a:t>），若连续</a:t>
            </a:r>
            <a:r>
              <a:rPr lang="en-US" altLang="zh-CN" sz="2000"/>
              <a:t>10</a:t>
            </a:r>
            <a:r>
              <a:rPr lang="zh-CN" altLang="en-US" sz="2000"/>
              <a:t>轮未改善则终止训练并恢复最佳权重。实际训练共进行</a:t>
            </a:r>
            <a:r>
              <a:rPr lang="en-US" altLang="zh-CN" sz="2000"/>
              <a:t>60</a:t>
            </a:r>
            <a:r>
              <a:rPr lang="zh-CN" altLang="en-US" sz="2000"/>
              <a:t>轮，训练损失（</a:t>
            </a:r>
            <a:r>
              <a:rPr lang="en-US" altLang="zh-CN" sz="2000"/>
              <a:t>MSE</a:t>
            </a:r>
            <a:r>
              <a:rPr lang="zh-CN" altLang="en-US" sz="2000"/>
              <a:t>）从初始</a:t>
            </a:r>
            <a:r>
              <a:rPr lang="en-US" altLang="zh-CN" sz="2000"/>
              <a:t>48,757</a:t>
            </a:r>
            <a:r>
              <a:rPr lang="zh-CN" altLang="en-US" sz="2000"/>
              <a:t>逐步下降至约</a:t>
            </a:r>
            <a:r>
              <a:rPr lang="en-US" altLang="zh-CN" sz="2000"/>
              <a:t>260</a:t>
            </a:r>
            <a:r>
              <a:rPr lang="zh-CN" altLang="en-US" sz="2000"/>
              <a:t>，验证损失同步从</a:t>
            </a:r>
            <a:r>
              <a:rPr lang="en-US" altLang="zh-CN" sz="2000"/>
              <a:t>13,746</a:t>
            </a:r>
            <a:r>
              <a:rPr lang="zh-CN" altLang="en-US" sz="2000"/>
              <a:t>降至最低</a:t>
            </a:r>
            <a:r>
              <a:rPr lang="en-US" altLang="zh-CN" sz="2000"/>
              <a:t>38.96</a:t>
            </a:r>
            <a:r>
              <a:rPr lang="zh-CN" altLang="en-US" sz="2000"/>
              <a:t>，表明模型有效收敛。但是，验证损失在第</a:t>
            </a:r>
            <a:r>
              <a:rPr lang="en-US" altLang="zh-CN" sz="2000"/>
              <a:t>6</a:t>
            </a:r>
            <a:r>
              <a:rPr lang="zh-CN" altLang="en-US" sz="2000"/>
              <a:t>轮后显著下降（从</a:t>
            </a:r>
            <a:r>
              <a:rPr lang="en-US" altLang="zh-CN" sz="2000"/>
              <a:t>463.64</a:t>
            </a:r>
            <a:r>
              <a:rPr lang="zh-CN" altLang="en-US" sz="2000"/>
              <a:t>降至</a:t>
            </a:r>
            <a:r>
              <a:rPr lang="en-US" altLang="zh-CN" sz="2000"/>
              <a:t>145.58</a:t>
            </a:r>
            <a:r>
              <a:rPr lang="zh-CN" altLang="en-US" sz="2000"/>
              <a:t>），随后波动趋稳，未出现明显过拟合。</a:t>
            </a:r>
            <a:endParaRPr lang="en-US" altLang="zh-CN" sz="2000"/>
          </a:p>
        </p:txBody>
      </p:sp>
      <p:pic>
        <p:nvPicPr>
          <p:cNvPr id="2" name="图片 1"/>
          <p:cNvPicPr>
            <a:picLocks noChangeAspect="1"/>
          </p:cNvPicPr>
          <p:nvPr/>
        </p:nvPicPr>
        <p:blipFill>
          <a:blip r:embed="rId1"/>
          <a:stretch>
            <a:fillRect/>
          </a:stretch>
        </p:blipFill>
        <p:spPr>
          <a:xfrm>
            <a:off x="4477385" y="2274570"/>
            <a:ext cx="2590800" cy="81089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013" y="340143"/>
            <a:ext cx="3027680" cy="534035"/>
          </a:xfrm>
        </p:spPr>
        <p:txBody>
          <a:bodyPr/>
          <a:lstStyle/>
          <a:p>
            <a:pPr algn="l"/>
            <a:r>
              <a:rPr lang="zh-CN" altLang="en-US" dirty="0"/>
              <a:t>模型评估与结果</a:t>
            </a:r>
            <a:endParaRPr lang="zh-CN" altLang="en-US" dirty="0"/>
          </a:p>
        </p:txBody>
      </p:sp>
      <p:sp>
        <p:nvSpPr>
          <p:cNvPr id="4" name="文本框 3"/>
          <p:cNvSpPr txBox="1"/>
          <p:nvPr/>
        </p:nvSpPr>
        <p:spPr>
          <a:xfrm>
            <a:off x="933450" y="4622165"/>
            <a:ext cx="10409555" cy="1823720"/>
          </a:xfrm>
          <a:prstGeom prst="rect">
            <a:avLst/>
          </a:prstGeom>
          <a:noFill/>
        </p:spPr>
        <p:txBody>
          <a:bodyPr wrap="square" rtlCol="0">
            <a:noAutofit/>
          </a:bodyPr>
          <a:p>
            <a:r>
              <a:rPr lang="zh-CN" altLang="en-US" sz="2000"/>
              <a:t>模型在测试集上表现优异。均方误差（</a:t>
            </a:r>
            <a:r>
              <a:rPr lang="en-US" altLang="zh-CN" sz="2000"/>
              <a:t>MSE</a:t>
            </a:r>
            <a:r>
              <a:rPr lang="zh-CN" altLang="en-US" sz="2000"/>
              <a:t>）为</a:t>
            </a:r>
            <a:r>
              <a:rPr lang="en-US" altLang="zh-CN" sz="2000"/>
              <a:t>38.96</a:t>
            </a:r>
            <a:r>
              <a:rPr lang="zh-CN" altLang="en-US" sz="2000"/>
              <a:t>，平均绝对误差（</a:t>
            </a:r>
            <a:r>
              <a:rPr lang="en-US" altLang="zh-CN" sz="2000"/>
              <a:t>MAE</a:t>
            </a:r>
            <a:r>
              <a:rPr lang="zh-CN" altLang="en-US" sz="2000"/>
              <a:t>）为</a:t>
            </a:r>
            <a:r>
              <a:rPr lang="en-US" altLang="zh-CN" sz="2000"/>
              <a:t>4.47</a:t>
            </a:r>
            <a:r>
              <a:rPr lang="zh-CN" altLang="en-US" sz="2000"/>
              <a:t>，表明预测值与真实值的平均偏差约为</a:t>
            </a:r>
            <a:r>
              <a:rPr lang="en-US" altLang="zh-CN" sz="2000"/>
              <a:t>4.47</a:t>
            </a:r>
            <a:r>
              <a:rPr lang="zh-CN" altLang="en-US" sz="2000"/>
              <a:t>单位。决定系数（</a:t>
            </a:r>
            <a:r>
              <a:rPr lang="en-US" altLang="zh-CN" sz="2000"/>
              <a:t>R</a:t>
            </a:r>
            <a:r>
              <a:rPr lang="en-US" altLang="en-US" sz="2000"/>
              <a:t>²</a:t>
            </a:r>
            <a:r>
              <a:rPr lang="zh-CN" altLang="en-US" sz="2000"/>
              <a:t>）高达</a:t>
            </a:r>
            <a:r>
              <a:rPr lang="en-US" altLang="zh-CN" sz="2000"/>
              <a:t>0.9893</a:t>
            </a:r>
            <a:r>
              <a:rPr lang="zh-CN" altLang="en-US" sz="2000"/>
              <a:t>，说明模型能解释</a:t>
            </a:r>
            <a:r>
              <a:rPr lang="en-US" altLang="zh-CN" sz="2000"/>
              <a:t>98.93%</a:t>
            </a:r>
            <a:r>
              <a:rPr lang="zh-CN" altLang="en-US" sz="2000"/>
              <a:t>的目标变量变异，拟合效果极佳。</a:t>
            </a:r>
            <a:endParaRPr lang="zh-CN" altLang="en-US" sz="2000"/>
          </a:p>
          <a:p>
            <a:endParaRPr lang="zh-CN" altLang="en-US" sz="2000"/>
          </a:p>
          <a:p>
            <a:r>
              <a:rPr lang="zh-CN" altLang="en-US" sz="2000"/>
              <a:t>模型拟合效果极佳（</a:t>
            </a:r>
            <a:r>
              <a:rPr lang="en-US" altLang="zh-CN" sz="2000"/>
              <a:t>R</a:t>
            </a:r>
            <a:r>
              <a:rPr lang="en-US" altLang="en-US" sz="2000"/>
              <a:t>²</a:t>
            </a:r>
            <a:r>
              <a:rPr lang="zh-CN" altLang="en-US" sz="2000"/>
              <a:t>接近</a:t>
            </a:r>
            <a:r>
              <a:rPr lang="en-US" altLang="zh-CN" sz="2000"/>
              <a:t>1</a:t>
            </a:r>
            <a:r>
              <a:rPr lang="zh-CN" altLang="en-US" sz="2000"/>
              <a:t>），有过拟合风险（训练损失与验证损失差距较小，未明显发散）。</a:t>
            </a:r>
            <a:endParaRPr lang="zh-CN" altLang="en-US" sz="2000"/>
          </a:p>
        </p:txBody>
      </p:sp>
      <p:pic>
        <p:nvPicPr>
          <p:cNvPr id="11" name="图片 1" descr="IMG_256"/>
          <p:cNvPicPr>
            <a:picLocks noChangeAspect="1"/>
          </p:cNvPicPr>
          <p:nvPr/>
        </p:nvPicPr>
        <p:blipFill>
          <a:blip r:embed="rId1"/>
          <a:stretch>
            <a:fillRect/>
          </a:stretch>
        </p:blipFill>
        <p:spPr>
          <a:xfrm>
            <a:off x="2000885" y="980440"/>
            <a:ext cx="7845425" cy="3589655"/>
          </a:xfrm>
          <a:prstGeom prst="rect">
            <a:avLst/>
          </a:prstGeom>
          <a:noFill/>
          <a:ln w="9525">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013" y="340143"/>
            <a:ext cx="2214880" cy="534035"/>
          </a:xfrm>
        </p:spPr>
        <p:txBody>
          <a:bodyPr/>
          <a:lstStyle/>
          <a:p>
            <a:r>
              <a:rPr lang="zh-CN" altLang="en-US" dirty="0"/>
              <a:t>模型可视化</a:t>
            </a:r>
            <a:endParaRPr lang="zh-CN" altLang="en-US" dirty="0"/>
          </a:p>
        </p:txBody>
      </p:sp>
      <p:sp>
        <p:nvSpPr>
          <p:cNvPr id="4" name="文本框 3"/>
          <p:cNvSpPr txBox="1"/>
          <p:nvPr/>
        </p:nvSpPr>
        <p:spPr>
          <a:xfrm>
            <a:off x="1543050" y="5661025"/>
            <a:ext cx="9048115" cy="586105"/>
          </a:xfrm>
          <a:prstGeom prst="rect">
            <a:avLst/>
          </a:prstGeom>
          <a:noFill/>
        </p:spPr>
        <p:txBody>
          <a:bodyPr wrap="square" rtlCol="0">
            <a:noAutofit/>
          </a:bodyPr>
          <a:p>
            <a:r>
              <a:rPr lang="zh-CN" altLang="en-US" sz="2000"/>
              <a:t>预测的回归曲线与真实值趋势高度相似，确保了模型可以准确预测</a:t>
            </a:r>
            <a:r>
              <a:rPr lang="en-US" altLang="zh-CN" sz="2000"/>
              <a:t>CO2</a:t>
            </a:r>
            <a:r>
              <a:rPr lang="zh-CN" altLang="en-US" sz="2000"/>
              <a:t>的排放。</a:t>
            </a:r>
            <a:endParaRPr lang="zh-CN" altLang="en-US" sz="2000"/>
          </a:p>
        </p:txBody>
      </p:sp>
      <p:pic>
        <p:nvPicPr>
          <p:cNvPr id="12" name="图片 1" descr="IMG_256"/>
          <p:cNvPicPr>
            <a:picLocks noChangeAspect="1"/>
          </p:cNvPicPr>
          <p:nvPr/>
        </p:nvPicPr>
        <p:blipFill>
          <a:blip r:embed="rId1"/>
          <a:stretch>
            <a:fillRect/>
          </a:stretch>
        </p:blipFill>
        <p:spPr>
          <a:xfrm>
            <a:off x="3498215" y="533400"/>
            <a:ext cx="4867275" cy="4895215"/>
          </a:xfrm>
          <a:prstGeom prst="rect">
            <a:avLst/>
          </a:prstGeom>
          <a:noFill/>
          <a:ln w="9525">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59"/>
          <p:cNvSpPr>
            <a:spLocks noChangeArrowheads="1"/>
          </p:cNvSpPr>
          <p:nvPr/>
        </p:nvSpPr>
        <p:spPr bwMode="auto">
          <a:xfrm>
            <a:off x="1953868" y="1968371"/>
            <a:ext cx="2379368" cy="271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3800" cap="all" dirty="0">
                <a:solidFill>
                  <a:schemeClr val="accent1"/>
                </a:solidFill>
                <a:latin typeface="Arial" panose="020B0604020202020204" pitchFamily="34" charset="0"/>
                <a:cs typeface="Arial" panose="020B0604020202020204" pitchFamily="34" charset="0"/>
                <a:sym typeface="Arial" panose="020B0604020202020204" pitchFamily="34" charset="0"/>
              </a:rPr>
              <a:t>05</a:t>
            </a:r>
            <a:endParaRPr lang="en-US" altLang="zh-CN" sz="13800" cap="all" dirty="0">
              <a:solidFill>
                <a:schemeClr val="accent1"/>
              </a:solidFill>
              <a:latin typeface="Arial" panose="020B0604020202020204" pitchFamily="34" charset="0"/>
              <a:cs typeface="Arial" panose="020B0604020202020204" pitchFamily="34" charset="0"/>
              <a:sym typeface="Arial" panose="020B0604020202020204" pitchFamily="34" charset="0"/>
            </a:endParaRPr>
          </a:p>
          <a:p>
            <a:pPr algn="ctr">
              <a:buNone/>
            </a:pPr>
            <a:r>
              <a:rPr lang="en-US" altLang="zh-CN" cap="all" dirty="0">
                <a:solidFill>
                  <a:schemeClr val="accent1"/>
                </a:solidFill>
                <a:latin typeface="Arial" panose="020B0604020202020204" pitchFamily="34" charset="0"/>
                <a:cs typeface="Arial" panose="020B0604020202020204" pitchFamily="34" charset="0"/>
                <a:sym typeface="Arial" panose="020B0604020202020204" pitchFamily="34" charset="0"/>
              </a:rPr>
              <a:t>chapter</a:t>
            </a:r>
            <a:endParaRPr lang="zh-CN" altLang="en-US" cap="all" dirty="0">
              <a:solidFill>
                <a:schemeClr val="accent1"/>
              </a:solidFill>
              <a:latin typeface="Arial" panose="020B0604020202020204" pitchFamily="34" charset="0"/>
              <a:cs typeface="Arial" panose="020B0604020202020204" pitchFamily="34" charset="0"/>
              <a:sym typeface="Arial" panose="020B0604020202020204" pitchFamily="34" charset="0"/>
            </a:endParaRPr>
          </a:p>
        </p:txBody>
      </p:sp>
      <p:sp>
        <p:nvSpPr>
          <p:cNvPr id="6" name="标题 5"/>
          <p:cNvSpPr>
            <a:spLocks noGrp="1"/>
          </p:cNvSpPr>
          <p:nvPr>
            <p:ph type="title"/>
          </p:nvPr>
        </p:nvSpPr>
        <p:spPr>
          <a:xfrm>
            <a:off x="5014284" y="3018935"/>
            <a:ext cx="6339513" cy="664210"/>
          </a:xfrm>
        </p:spPr>
        <p:txBody>
          <a:bodyPr/>
          <a:lstStyle/>
          <a:p>
            <a:r>
              <a:rPr lang="zh-CN" altLang="en-US" dirty="0"/>
              <a:t>实验结论与展望</a:t>
            </a:r>
            <a:endParaRPr lang="zh-CN"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013" y="340143"/>
            <a:ext cx="1808480" cy="534035"/>
          </a:xfrm>
        </p:spPr>
        <p:txBody>
          <a:bodyPr/>
          <a:lstStyle/>
          <a:p>
            <a:r>
              <a:rPr lang="zh-CN" altLang="en-US" dirty="0"/>
              <a:t>实验结论</a:t>
            </a:r>
            <a:endParaRPr lang="zh-CN" altLang="en-US" dirty="0"/>
          </a:p>
        </p:txBody>
      </p:sp>
      <p:sp>
        <p:nvSpPr>
          <p:cNvPr id="4" name="文本框 3"/>
          <p:cNvSpPr txBox="1"/>
          <p:nvPr/>
        </p:nvSpPr>
        <p:spPr>
          <a:xfrm>
            <a:off x="1615440" y="1292860"/>
            <a:ext cx="8729980" cy="4179570"/>
          </a:xfrm>
          <a:prstGeom prst="rect">
            <a:avLst/>
          </a:prstGeom>
          <a:noFill/>
        </p:spPr>
        <p:txBody>
          <a:bodyPr wrap="square" rtlCol="0">
            <a:noAutofit/>
          </a:bodyPr>
          <a:p>
            <a:r>
              <a:rPr lang="zh-CN" altLang="en-US" sz="2000"/>
              <a:t>本研究第一步通过多维度分析揭示了车辆</a:t>
            </a:r>
            <a:r>
              <a:rPr lang="en-US" altLang="zh-CN" sz="2000"/>
              <a:t>CO2</a:t>
            </a:r>
            <a:r>
              <a:rPr lang="zh-CN" altLang="en-US" sz="2000"/>
              <a:t>排放的关键影响因素，可以得出关于</a:t>
            </a:r>
            <a:r>
              <a:rPr lang="en-US" altLang="zh-CN" sz="2000"/>
              <a:t>CO2</a:t>
            </a:r>
            <a:r>
              <a:rPr lang="zh-CN" altLang="en-US" sz="2000"/>
              <a:t>排放的相关结论：</a:t>
            </a:r>
            <a:r>
              <a:rPr lang="en-US" altLang="zh-CN" sz="2000"/>
              <a:t>(1)</a:t>
            </a:r>
            <a:r>
              <a:rPr lang="zh-CN" altLang="en-US" sz="2000"/>
              <a:t>发动机参数（排量、气缸数）与排放呈强正相关；</a:t>
            </a:r>
            <a:r>
              <a:rPr lang="en-US" altLang="zh-CN" sz="2000"/>
              <a:t>(2)</a:t>
            </a:r>
            <a:r>
              <a:rPr lang="zh-CN" altLang="en-US" sz="2000"/>
              <a:t>车辆类别和燃料类型显著影响排放水平；</a:t>
            </a:r>
            <a:r>
              <a:rPr lang="en-US" altLang="zh-CN" sz="2000"/>
              <a:t>(3)</a:t>
            </a:r>
            <a:r>
              <a:rPr lang="zh-CN" altLang="en-US" sz="2000"/>
              <a:t>油耗指标（尤其是综合油耗）是预测</a:t>
            </a:r>
            <a:r>
              <a:rPr lang="en-US" altLang="zh-CN" sz="2000"/>
              <a:t>CO2</a:t>
            </a:r>
            <a:r>
              <a:rPr lang="zh-CN" altLang="en-US" sz="2000"/>
              <a:t>排放的有效代理变量。</a:t>
            </a:r>
            <a:endParaRPr lang="zh-CN" altLang="en-US" sz="2000"/>
          </a:p>
          <a:p>
            <a:endParaRPr lang="zh-CN" altLang="en-US" sz="2000"/>
          </a:p>
          <a:p>
            <a:r>
              <a:rPr lang="zh-CN" altLang="en-US" sz="2000"/>
              <a:t>本研究第二步成功构建了一个基于神经网络的</a:t>
            </a:r>
            <a:r>
              <a:rPr lang="en-US" altLang="zh-CN" sz="2000"/>
              <a:t>CO2</a:t>
            </a:r>
            <a:r>
              <a:rPr lang="zh-CN" altLang="en-US" sz="2000"/>
              <a:t>排放预测模型，在测试集上实现了</a:t>
            </a:r>
            <a:r>
              <a:rPr lang="en-US" altLang="zh-CN" sz="2000"/>
              <a:t>MAE=4.47</a:t>
            </a:r>
            <a:r>
              <a:rPr lang="zh-CN" altLang="en-US" sz="2000"/>
              <a:t>的高精度预测。然而，代码实现中的技术细节需进一步完善。项目将来可以继续探索，例如</a:t>
            </a:r>
            <a:r>
              <a:rPr lang="en-US" altLang="zh-CN" sz="2000"/>
              <a:t>(1)</a:t>
            </a:r>
            <a:r>
              <a:rPr lang="zh-CN" altLang="en-US" sz="2000"/>
              <a:t>进行多模型对比，尝试随机森林、</a:t>
            </a:r>
            <a:r>
              <a:rPr lang="en-US" altLang="zh-CN" sz="2000"/>
              <a:t>XGBoost</a:t>
            </a:r>
            <a:r>
              <a:rPr lang="zh-CN" altLang="en-US" sz="2000"/>
              <a:t>等树模型，比较性能差异；</a:t>
            </a:r>
            <a:r>
              <a:rPr lang="en-US" altLang="zh-CN" sz="2000"/>
              <a:t>(2)</a:t>
            </a:r>
            <a:r>
              <a:rPr lang="zh-CN" altLang="en-US" sz="2000"/>
              <a:t>进行可解释性分析，使用</a:t>
            </a:r>
            <a:r>
              <a:rPr lang="en-US" altLang="zh-CN" sz="2000"/>
              <a:t>SHAP</a:t>
            </a:r>
            <a:r>
              <a:rPr lang="zh-CN" altLang="en-US" sz="2000"/>
              <a:t>值或</a:t>
            </a:r>
            <a:r>
              <a:rPr lang="en-US" altLang="zh-CN" sz="2000"/>
              <a:t>LIME</a:t>
            </a:r>
            <a:r>
              <a:rPr lang="zh-CN" altLang="en-US" sz="2000"/>
              <a:t>解释特征重要性；</a:t>
            </a:r>
            <a:r>
              <a:rPr lang="en-US" altLang="zh-CN" sz="2000"/>
              <a:t>(3)</a:t>
            </a:r>
            <a:r>
              <a:rPr lang="zh-CN" altLang="en-US" sz="2000"/>
              <a:t>开发实时预测系统，将模型部署为</a:t>
            </a:r>
            <a:r>
              <a:rPr lang="en-US" altLang="zh-CN" sz="2000"/>
              <a:t>API</a:t>
            </a:r>
            <a:r>
              <a:rPr lang="zh-CN" altLang="en-US" sz="2000"/>
              <a:t>，支持实时碳排放查询；</a:t>
            </a:r>
            <a:r>
              <a:rPr lang="en-US" altLang="zh-CN" sz="2000"/>
              <a:t>(4)</a:t>
            </a:r>
            <a:r>
              <a:rPr lang="zh-CN" altLang="en-US" sz="2000"/>
              <a:t>通过持续优化，该模型有望成为车辆环保评级与政策制定的核心工具。</a:t>
            </a:r>
            <a:endParaRPr lang="zh-CN" altLang="en-US" sz="200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59"/>
          <p:cNvSpPr>
            <a:spLocks noChangeArrowheads="1"/>
          </p:cNvSpPr>
          <p:nvPr/>
        </p:nvSpPr>
        <p:spPr bwMode="auto">
          <a:xfrm>
            <a:off x="1953868" y="1968371"/>
            <a:ext cx="2379368" cy="2714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3800" cap="all" dirty="0">
                <a:solidFill>
                  <a:schemeClr val="accent1"/>
                </a:solidFill>
                <a:latin typeface="Arial" panose="020B0604020202020204" pitchFamily="34" charset="0"/>
                <a:cs typeface="Arial" panose="020B0604020202020204" pitchFamily="34" charset="0"/>
                <a:sym typeface="Arial" panose="020B0604020202020204" pitchFamily="34" charset="0"/>
              </a:rPr>
              <a:t>01</a:t>
            </a:r>
            <a:endParaRPr lang="en-US" altLang="zh-CN" sz="13800" cap="all" dirty="0">
              <a:solidFill>
                <a:schemeClr val="accent1"/>
              </a:solidFill>
              <a:latin typeface="Arial" panose="020B0604020202020204" pitchFamily="34" charset="0"/>
              <a:cs typeface="Arial" panose="020B0604020202020204" pitchFamily="34" charset="0"/>
              <a:sym typeface="Arial" panose="020B0604020202020204" pitchFamily="34" charset="0"/>
            </a:endParaRPr>
          </a:p>
          <a:p>
            <a:pPr algn="ctr">
              <a:buNone/>
            </a:pPr>
            <a:r>
              <a:rPr lang="en-US" altLang="zh-CN" cap="all" dirty="0">
                <a:solidFill>
                  <a:schemeClr val="accent1"/>
                </a:solidFill>
                <a:latin typeface="Arial" panose="020B0604020202020204" pitchFamily="34" charset="0"/>
                <a:cs typeface="Arial" panose="020B0604020202020204" pitchFamily="34" charset="0"/>
                <a:sym typeface="Arial" panose="020B0604020202020204" pitchFamily="34" charset="0"/>
              </a:rPr>
              <a:t>chapter</a:t>
            </a:r>
            <a:endParaRPr lang="zh-CN" altLang="en-US" cap="all" dirty="0">
              <a:solidFill>
                <a:schemeClr val="accent1"/>
              </a:solidFill>
              <a:latin typeface="Arial" panose="020B0604020202020204" pitchFamily="34" charset="0"/>
              <a:cs typeface="Arial" panose="020B0604020202020204" pitchFamily="34" charset="0"/>
              <a:sym typeface="Arial" panose="020B0604020202020204" pitchFamily="34" charset="0"/>
            </a:endParaRPr>
          </a:p>
        </p:txBody>
      </p:sp>
      <p:sp>
        <p:nvSpPr>
          <p:cNvPr id="6" name="标题 5"/>
          <p:cNvSpPr>
            <a:spLocks noGrp="1"/>
          </p:cNvSpPr>
          <p:nvPr>
            <p:ph type="title"/>
          </p:nvPr>
        </p:nvSpPr>
        <p:spPr>
          <a:xfrm>
            <a:off x="5014284" y="3018935"/>
            <a:ext cx="6339513" cy="664210"/>
          </a:xfrm>
        </p:spPr>
        <p:txBody>
          <a:bodyPr/>
          <a:lstStyle/>
          <a:p>
            <a:r>
              <a:rPr lang="zh-CN" altLang="en-US" dirty="0"/>
              <a:t>研究背景与数据集介绍</a:t>
            </a:r>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013" y="340143"/>
            <a:ext cx="3027680" cy="534035"/>
          </a:xfrm>
        </p:spPr>
        <p:txBody>
          <a:bodyPr/>
          <a:lstStyle/>
          <a:p>
            <a:r>
              <a:rPr lang="zh-CN" altLang="en-US" dirty="0"/>
              <a:t>实验不足与建议</a:t>
            </a:r>
            <a:endParaRPr lang="zh-CN" altLang="en-US" dirty="0"/>
          </a:p>
        </p:txBody>
      </p:sp>
      <p:sp>
        <p:nvSpPr>
          <p:cNvPr id="4" name="文本框 3"/>
          <p:cNvSpPr txBox="1"/>
          <p:nvPr/>
        </p:nvSpPr>
        <p:spPr>
          <a:xfrm>
            <a:off x="1167765" y="1292860"/>
            <a:ext cx="5075555" cy="4179570"/>
          </a:xfrm>
          <a:prstGeom prst="rect">
            <a:avLst/>
          </a:prstGeom>
          <a:noFill/>
        </p:spPr>
        <p:txBody>
          <a:bodyPr wrap="square" rtlCol="0">
            <a:noAutofit/>
          </a:bodyPr>
          <a:p>
            <a:r>
              <a:rPr lang="zh-CN" altLang="en-US" sz="2000"/>
              <a:t>本研究也存在一些不足，在进行探索性数据分析时，发现数据存在区域偏差，数据以北美车型为主，缺乏欧洲、亚洲市场代表性。同时车辆数据存在缺少和缺失现象，数据准确性和可靠性下降。</a:t>
            </a:r>
            <a:endParaRPr lang="zh-CN" altLang="en-US" sz="2000"/>
          </a:p>
          <a:p>
            <a:endParaRPr lang="zh-CN" altLang="en-US" sz="2000"/>
          </a:p>
          <a:p>
            <a:r>
              <a:rPr lang="zh-CN" altLang="en-US" sz="2000"/>
              <a:t>根据探索性数据分析和机器学习得出的结论，可以提供一些减排策略建议。</a:t>
            </a:r>
            <a:r>
              <a:rPr lang="en-US" altLang="zh-CN" sz="2000"/>
              <a:t>(1)</a:t>
            </a:r>
            <a:r>
              <a:rPr lang="zh-CN" altLang="en-US" sz="2000"/>
              <a:t>推广小型化与混动技术，小型车和混动车型的排放较低，应通过补贴政策鼓励消费者选择；</a:t>
            </a:r>
            <a:r>
              <a:rPr lang="en-US" altLang="zh-CN" sz="2000"/>
              <a:t>(2)</a:t>
            </a:r>
            <a:r>
              <a:rPr lang="zh-CN" altLang="en-US" sz="2000"/>
              <a:t>优化自动变速器效率，自动变速器占比高，但油耗普遍较高，需提升传动系统能效；</a:t>
            </a:r>
            <a:r>
              <a:rPr lang="en-US" altLang="zh-CN" sz="2000"/>
              <a:t>(3)</a:t>
            </a:r>
            <a:r>
              <a:rPr lang="zh-CN" altLang="en-US" sz="2000"/>
              <a:t>加强柴油车排放监管，柴油车排放较高，需加装尾气处理装置或限制其使用范围。</a:t>
            </a:r>
            <a:endParaRPr lang="zh-CN" altLang="en-US" sz="2000"/>
          </a:p>
        </p:txBody>
      </p:sp>
      <p:pic>
        <p:nvPicPr>
          <p:cNvPr id="2" name="图片 1"/>
          <p:cNvPicPr/>
          <p:nvPr/>
        </p:nvPicPr>
        <p:blipFill>
          <a:blip r:embed="rId1"/>
          <a:stretch>
            <a:fillRect/>
          </a:stretch>
        </p:blipFill>
        <p:spPr>
          <a:xfrm>
            <a:off x="6452870" y="1171575"/>
            <a:ext cx="4514850" cy="451485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0" y="3445778"/>
            <a:ext cx="12192000" cy="1004570"/>
          </a:xfrm>
        </p:spPr>
        <p:txBody>
          <a:bodyPr/>
          <a:lstStyle/>
          <a:p>
            <a:r>
              <a:rPr lang="zh-CN" altLang="en-US" dirty="0"/>
              <a:t>恳请老师批评指正！</a:t>
            </a:r>
            <a:endParaRPr lang="zh-CN" altLang="en-US" dirty="0"/>
          </a:p>
        </p:txBody>
      </p:sp>
      <p:sp>
        <p:nvSpPr>
          <p:cNvPr id="6" name="矩形 5"/>
          <p:cNvSpPr/>
          <p:nvPr/>
        </p:nvSpPr>
        <p:spPr>
          <a:xfrm>
            <a:off x="4786630" y="5474335"/>
            <a:ext cx="2073275" cy="553085"/>
          </a:xfrm>
          <a:prstGeom prst="rect">
            <a:avLst/>
          </a:prstGeom>
        </p:spPr>
        <p:txBody>
          <a:bodyPr wrap="square">
            <a:spAutoFit/>
          </a:bodyPr>
          <a:p>
            <a:pPr algn="ctr">
              <a:lnSpc>
                <a:spcPct val="150000"/>
              </a:lnSpc>
            </a:pPr>
            <a:r>
              <a:rPr lang="en-US" altLang="zh-CN" sz="2000" b="1" dirty="0">
                <a:solidFill>
                  <a:schemeClr val="accent3">
                    <a:lumMod val="75000"/>
                  </a:schemeClr>
                </a:solidFill>
                <a:latin typeface="黑体" panose="02010609060101010101" charset="-122"/>
                <a:ea typeface="黑体" panose="02010609060101010101" charset="-122"/>
              </a:rPr>
              <a:t>2025</a:t>
            </a:r>
            <a:r>
              <a:rPr lang="zh-CN" altLang="en-US" sz="2000" b="1" dirty="0">
                <a:solidFill>
                  <a:schemeClr val="accent3">
                    <a:lumMod val="75000"/>
                  </a:schemeClr>
                </a:solidFill>
                <a:latin typeface="黑体" panose="02010609060101010101" charset="-122"/>
                <a:ea typeface="黑体" panose="02010609060101010101" charset="-122"/>
              </a:rPr>
              <a:t>年</a:t>
            </a:r>
            <a:r>
              <a:rPr lang="en-US" altLang="zh-CN" sz="2000" b="1" dirty="0">
                <a:solidFill>
                  <a:schemeClr val="accent3">
                    <a:lumMod val="75000"/>
                  </a:schemeClr>
                </a:solidFill>
                <a:latin typeface="黑体" panose="02010609060101010101" charset="-122"/>
                <a:ea typeface="黑体" panose="02010609060101010101" charset="-122"/>
              </a:rPr>
              <a:t>5</a:t>
            </a:r>
            <a:r>
              <a:rPr lang="zh-CN" altLang="en-US" sz="2000" b="1" dirty="0">
                <a:solidFill>
                  <a:schemeClr val="accent3">
                    <a:lumMod val="75000"/>
                  </a:schemeClr>
                </a:solidFill>
                <a:latin typeface="黑体" panose="02010609060101010101" charset="-122"/>
                <a:ea typeface="黑体" panose="02010609060101010101" charset="-122"/>
              </a:rPr>
              <a:t>月</a:t>
            </a:r>
            <a:r>
              <a:rPr lang="en-US" altLang="zh-CN" sz="2000" b="1" dirty="0">
                <a:solidFill>
                  <a:schemeClr val="accent3">
                    <a:lumMod val="75000"/>
                  </a:schemeClr>
                </a:solidFill>
                <a:latin typeface="黑体" panose="02010609060101010101" charset="-122"/>
                <a:ea typeface="黑体" panose="02010609060101010101" charset="-122"/>
              </a:rPr>
              <a:t>3</a:t>
            </a:r>
            <a:r>
              <a:rPr lang="zh-CN" altLang="en-US" sz="2000" b="1" dirty="0">
                <a:solidFill>
                  <a:schemeClr val="accent3">
                    <a:lumMod val="75000"/>
                  </a:schemeClr>
                </a:solidFill>
                <a:latin typeface="黑体" panose="02010609060101010101" charset="-122"/>
                <a:ea typeface="黑体" panose="02010609060101010101" charset="-122"/>
              </a:rPr>
              <a:t>日</a:t>
            </a:r>
            <a:endParaRPr lang="zh-CN" altLang="en-US" sz="2000" b="1" dirty="0">
              <a:solidFill>
                <a:schemeClr val="accent3">
                  <a:lumMod val="75000"/>
                </a:schemeClr>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013" y="340143"/>
            <a:ext cx="1808480" cy="534035"/>
          </a:xfrm>
        </p:spPr>
        <p:txBody>
          <a:bodyPr/>
          <a:lstStyle/>
          <a:p>
            <a:r>
              <a:rPr lang="zh-CN" altLang="en-US" dirty="0"/>
              <a:t>研究背景</a:t>
            </a:r>
            <a:endParaRPr lang="zh-CN" altLang="en-US" dirty="0"/>
          </a:p>
        </p:txBody>
      </p:sp>
      <p:sp>
        <p:nvSpPr>
          <p:cNvPr id="4" name="文本框 3"/>
          <p:cNvSpPr txBox="1"/>
          <p:nvPr/>
        </p:nvSpPr>
        <p:spPr>
          <a:xfrm>
            <a:off x="760095" y="1292860"/>
            <a:ext cx="4830445" cy="4179570"/>
          </a:xfrm>
          <a:prstGeom prst="rect">
            <a:avLst/>
          </a:prstGeom>
          <a:noFill/>
        </p:spPr>
        <p:txBody>
          <a:bodyPr wrap="square" rtlCol="0">
            <a:noAutofit/>
          </a:bodyPr>
          <a:p>
            <a:r>
              <a:rPr lang="zh-CN" altLang="en-US" sz="2000" b="1">
                <a:effectLst/>
              </a:rPr>
              <a:t>随着全球气候变化问题日益严峻，交通运输行业作为</a:t>
            </a:r>
            <a:r>
              <a:rPr lang="en-US" altLang="zh-CN" sz="2000" b="1">
                <a:effectLst/>
              </a:rPr>
              <a:t>CO2</a:t>
            </a:r>
            <a:r>
              <a:rPr lang="zh-CN" altLang="en-US" sz="2000" b="1">
                <a:effectLst/>
              </a:rPr>
              <a:t>排放的主要来源之一，其排放数据的精准分析和预测对制定减排政策、优化车辆设计及引导绿色消费具有重要意义。</a:t>
            </a:r>
            <a:r>
              <a:rPr lang="zh-CN" altLang="en-US" sz="2000">
                <a:effectLst/>
              </a:rPr>
              <a:t>本报告基于</a:t>
            </a:r>
            <a:r>
              <a:rPr lang="en-US" altLang="zh-CN" sz="2000">
                <a:effectLst/>
              </a:rPr>
              <a:t>Kaggle</a:t>
            </a:r>
            <a:r>
              <a:rPr lang="zh-CN" altLang="en-US" sz="2000">
                <a:effectLst/>
              </a:rPr>
              <a:t>公开的车辆</a:t>
            </a:r>
            <a:r>
              <a:rPr lang="en-US" altLang="zh-CN" sz="2000">
                <a:effectLst/>
              </a:rPr>
              <a:t>CO2</a:t>
            </a:r>
            <a:r>
              <a:rPr lang="zh-CN" altLang="en-US" sz="2000">
                <a:effectLst/>
              </a:rPr>
              <a:t>排放数据集（</a:t>
            </a:r>
            <a:r>
              <a:rPr lang="en-US" altLang="zh-CN" sz="2000">
                <a:effectLst/>
              </a:rPr>
              <a:t>CO2_Emissions.csv</a:t>
            </a:r>
            <a:r>
              <a:rPr lang="zh-CN" altLang="en-US" sz="2000">
                <a:effectLst/>
              </a:rPr>
              <a:t>），通过数据清洗、探索性分析与可视化手段，系统挖掘车辆特征（如发动机排量、燃料类型和油耗）与碳排放的关系，并进一步构建机器学习回归模型实现排放量预测。</a:t>
            </a:r>
            <a:r>
              <a:rPr lang="zh-CN" altLang="en-US" sz="2000" b="1">
                <a:effectLst/>
              </a:rPr>
              <a:t>研究旨在通过数据驱动方法揭示影响碳排放的关键因素，为车辆制造商优化能效、监管部门制定环保政策提供兼具理论深度与实践价值的科学依据。</a:t>
            </a:r>
            <a:endParaRPr lang="zh-CN" altLang="en-US" sz="2000" b="1">
              <a:effectLst/>
            </a:endParaRPr>
          </a:p>
        </p:txBody>
      </p:sp>
      <p:pic>
        <p:nvPicPr>
          <p:cNvPr id="2" name="图片 1"/>
          <p:cNvPicPr/>
          <p:nvPr/>
        </p:nvPicPr>
        <p:blipFill>
          <a:blip r:embed="rId1"/>
          <a:stretch>
            <a:fillRect/>
          </a:stretch>
        </p:blipFill>
        <p:spPr>
          <a:xfrm>
            <a:off x="5885815" y="1405890"/>
            <a:ext cx="5739130" cy="406590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013" y="340143"/>
            <a:ext cx="1808480" cy="534035"/>
          </a:xfrm>
        </p:spPr>
        <p:txBody>
          <a:bodyPr/>
          <a:lstStyle/>
          <a:p>
            <a:r>
              <a:rPr lang="zh-CN" altLang="en-US" dirty="0"/>
              <a:t>数据介绍</a:t>
            </a:r>
            <a:endParaRPr lang="zh-CN" altLang="en-US" dirty="0"/>
          </a:p>
        </p:txBody>
      </p:sp>
      <p:sp>
        <p:nvSpPr>
          <p:cNvPr id="4" name="文本框 3"/>
          <p:cNvSpPr txBox="1"/>
          <p:nvPr/>
        </p:nvSpPr>
        <p:spPr>
          <a:xfrm>
            <a:off x="1167765" y="1292860"/>
            <a:ext cx="9747250" cy="1972945"/>
          </a:xfrm>
          <a:prstGeom prst="rect">
            <a:avLst/>
          </a:prstGeom>
          <a:noFill/>
        </p:spPr>
        <p:txBody>
          <a:bodyPr wrap="square" rtlCol="0">
            <a:noAutofit/>
          </a:bodyPr>
          <a:p>
            <a:r>
              <a:rPr lang="zh-CN" altLang="en-US" sz="2000"/>
              <a:t>本数据集来源于</a:t>
            </a:r>
            <a:r>
              <a:rPr lang="en-US" altLang="zh-CN" sz="2000"/>
              <a:t>Kaggle</a:t>
            </a:r>
            <a:r>
              <a:rPr lang="zh-CN" altLang="en-US" sz="2000"/>
              <a:t>公开数据库，涵盖车辆制造商、车型、发动机参数、燃料消耗及</a:t>
            </a:r>
            <a:r>
              <a:rPr lang="en-US" altLang="zh-CN" sz="2000"/>
              <a:t>CO2</a:t>
            </a:r>
            <a:r>
              <a:rPr lang="zh-CN" altLang="en-US" sz="2000"/>
              <a:t>排放等维度，共包含</a:t>
            </a:r>
            <a:r>
              <a:rPr lang="en-US" altLang="zh-CN" sz="2000"/>
              <a:t>12</a:t>
            </a:r>
            <a:r>
              <a:rPr lang="zh-CN" altLang="en-US" sz="2000"/>
              <a:t>个字段的</a:t>
            </a:r>
            <a:r>
              <a:rPr lang="en-US" altLang="zh-CN" sz="2000"/>
              <a:t>7385</a:t>
            </a:r>
            <a:r>
              <a:rPr lang="zh-CN" altLang="en-US" sz="2000"/>
              <a:t>条记录。清洗后数据包含</a:t>
            </a:r>
            <a:r>
              <a:rPr lang="en-US" altLang="zh-CN" sz="2000"/>
              <a:t>5</a:t>
            </a:r>
            <a:r>
              <a:rPr lang="zh-CN" altLang="en-US" sz="2000"/>
              <a:t>个分类变量（制造商、车型、车辆类别、变速器类型、燃料类型）和</a:t>
            </a:r>
            <a:r>
              <a:rPr lang="en-US" altLang="zh-CN" sz="2000"/>
              <a:t>7</a:t>
            </a:r>
            <a:r>
              <a:rPr lang="zh-CN" altLang="en-US" sz="2000"/>
              <a:t>个数值变量，其中发动机排量等</a:t>
            </a:r>
            <a:r>
              <a:rPr lang="en-US" altLang="zh-CN" sz="2000"/>
              <a:t>4</a:t>
            </a:r>
            <a:r>
              <a:rPr lang="zh-CN" altLang="en-US" sz="2000"/>
              <a:t>个为浮点型参数，气缸数等</a:t>
            </a:r>
            <a:r>
              <a:rPr lang="en-US" altLang="zh-CN" sz="2000"/>
              <a:t>3</a:t>
            </a:r>
            <a:r>
              <a:rPr lang="zh-CN" altLang="en-US" sz="2000"/>
              <a:t>个为整数型参数，油耗指标同时包含</a:t>
            </a:r>
            <a:r>
              <a:rPr lang="en-US" altLang="zh-CN" sz="2000"/>
              <a:t>L/100km</a:t>
            </a:r>
            <a:r>
              <a:rPr lang="zh-CN" altLang="en-US" sz="2000"/>
              <a:t>和</a:t>
            </a:r>
            <a:r>
              <a:rPr lang="en-US" altLang="zh-CN" sz="2000"/>
              <a:t>mpg</a:t>
            </a:r>
            <a:r>
              <a:rPr lang="zh-CN" altLang="en-US" sz="2000"/>
              <a:t>两种单位，</a:t>
            </a:r>
            <a:r>
              <a:rPr lang="en-US" altLang="zh-CN" sz="2000"/>
              <a:t>CO2</a:t>
            </a:r>
            <a:r>
              <a:rPr lang="zh-CN" altLang="en-US" sz="2000"/>
              <a:t>排放量以</a:t>
            </a:r>
            <a:r>
              <a:rPr lang="en-US" altLang="zh-CN" sz="2000"/>
              <a:t>g/km</a:t>
            </a:r>
            <a:r>
              <a:rPr lang="zh-CN" altLang="en-US" sz="2000"/>
              <a:t>计量。</a:t>
            </a:r>
            <a:endParaRPr lang="zh-CN" altLang="en-US" sz="2000"/>
          </a:p>
        </p:txBody>
      </p:sp>
      <p:pic>
        <p:nvPicPr>
          <p:cNvPr id="7" name="图片 6"/>
          <p:cNvPicPr>
            <a:picLocks noChangeAspect="1"/>
          </p:cNvPicPr>
          <p:nvPr/>
        </p:nvPicPr>
        <p:blipFill>
          <a:blip r:embed="rId1"/>
          <a:stretch>
            <a:fillRect/>
          </a:stretch>
        </p:blipFill>
        <p:spPr>
          <a:xfrm>
            <a:off x="744855" y="3194685"/>
            <a:ext cx="10658475" cy="268795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013" y="340143"/>
            <a:ext cx="1808480" cy="534035"/>
          </a:xfrm>
        </p:spPr>
        <p:txBody>
          <a:bodyPr/>
          <a:lstStyle/>
          <a:p>
            <a:r>
              <a:rPr lang="zh-CN" altLang="en-US" dirty="0"/>
              <a:t>数据描述</a:t>
            </a:r>
            <a:endParaRPr lang="zh-CN" altLang="en-US" dirty="0"/>
          </a:p>
        </p:txBody>
      </p:sp>
      <p:sp>
        <p:nvSpPr>
          <p:cNvPr id="4" name="文本框 3"/>
          <p:cNvSpPr txBox="1"/>
          <p:nvPr/>
        </p:nvSpPr>
        <p:spPr>
          <a:xfrm>
            <a:off x="969010" y="2041525"/>
            <a:ext cx="4439285" cy="3430905"/>
          </a:xfrm>
          <a:prstGeom prst="rect">
            <a:avLst/>
          </a:prstGeom>
          <a:noFill/>
        </p:spPr>
        <p:txBody>
          <a:bodyPr wrap="square" rtlCol="0">
            <a:noAutofit/>
          </a:bodyPr>
          <a:p>
            <a:r>
              <a:rPr lang="zh-CN" altLang="en-US" sz="2000"/>
              <a:t>数据完整性方面，原始数据未发现缺失值，但通过</a:t>
            </a:r>
            <a:r>
              <a:rPr lang="en-US" altLang="zh-CN" sz="2000"/>
              <a:t>df.duplicated().sum()</a:t>
            </a:r>
            <a:r>
              <a:rPr lang="zh-CN" altLang="en-US" sz="2000"/>
              <a:t>检测出重复记录后已进行清洗删除。关键分析字段包含动力系统特征（发动机排量、气缸数）、能效指标（城市</a:t>
            </a:r>
            <a:r>
              <a:rPr lang="en-US" altLang="zh-CN" sz="2000"/>
              <a:t>/</a:t>
            </a:r>
            <a:r>
              <a:rPr lang="zh-CN" altLang="en-US" sz="2000"/>
              <a:t>高速</a:t>
            </a:r>
            <a:r>
              <a:rPr lang="en-US" altLang="zh-CN" sz="2000"/>
              <a:t>/</a:t>
            </a:r>
            <a:r>
              <a:rPr lang="zh-CN" altLang="en-US" sz="2000"/>
              <a:t>综合油耗）及环保参数（</a:t>
            </a:r>
            <a:r>
              <a:rPr lang="en-US" altLang="zh-CN" sz="2000"/>
              <a:t>CO2</a:t>
            </a:r>
            <a:r>
              <a:rPr lang="zh-CN" altLang="en-US" sz="2000"/>
              <a:t>排放量），为车辆能耗与环境影响分析提供了多维度数据支持。</a:t>
            </a:r>
            <a:endParaRPr lang="zh-CN" altLang="en-US" sz="2000"/>
          </a:p>
        </p:txBody>
      </p:sp>
      <p:pic>
        <p:nvPicPr>
          <p:cNvPr id="2" name="图片 1"/>
          <p:cNvPicPr>
            <a:picLocks noChangeAspect="1"/>
          </p:cNvPicPr>
          <p:nvPr/>
        </p:nvPicPr>
        <p:blipFill>
          <a:blip r:embed="rId1"/>
          <a:stretch>
            <a:fillRect/>
          </a:stretch>
        </p:blipFill>
        <p:spPr>
          <a:xfrm>
            <a:off x="5737860" y="732155"/>
            <a:ext cx="5645785" cy="552704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59"/>
          <p:cNvSpPr>
            <a:spLocks noChangeArrowheads="1"/>
          </p:cNvSpPr>
          <p:nvPr/>
        </p:nvSpPr>
        <p:spPr bwMode="auto">
          <a:xfrm>
            <a:off x="1953868" y="1968371"/>
            <a:ext cx="2379368" cy="2714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3800" cap="all" dirty="0">
                <a:solidFill>
                  <a:schemeClr val="accent1"/>
                </a:solidFill>
                <a:latin typeface="Arial" panose="020B0604020202020204" pitchFamily="34" charset="0"/>
                <a:cs typeface="Arial" panose="020B0604020202020204" pitchFamily="34" charset="0"/>
                <a:sym typeface="Arial" panose="020B0604020202020204" pitchFamily="34" charset="0"/>
              </a:rPr>
              <a:t>02</a:t>
            </a:r>
            <a:endParaRPr lang="en-US" altLang="zh-CN" sz="13800" cap="all" dirty="0">
              <a:solidFill>
                <a:schemeClr val="accent1"/>
              </a:solidFill>
              <a:latin typeface="Arial" panose="020B0604020202020204" pitchFamily="34" charset="0"/>
              <a:cs typeface="Arial" panose="020B0604020202020204" pitchFamily="34" charset="0"/>
              <a:sym typeface="Arial" panose="020B0604020202020204" pitchFamily="34" charset="0"/>
            </a:endParaRPr>
          </a:p>
          <a:p>
            <a:pPr algn="ctr">
              <a:buNone/>
            </a:pPr>
            <a:r>
              <a:rPr lang="en-US" altLang="zh-CN" cap="all" dirty="0">
                <a:solidFill>
                  <a:schemeClr val="accent1"/>
                </a:solidFill>
                <a:latin typeface="Arial" panose="020B0604020202020204" pitchFamily="34" charset="0"/>
                <a:cs typeface="Arial" panose="020B0604020202020204" pitchFamily="34" charset="0"/>
                <a:sym typeface="Arial" panose="020B0604020202020204" pitchFamily="34" charset="0"/>
              </a:rPr>
              <a:t>chapter</a:t>
            </a:r>
            <a:endParaRPr lang="zh-CN" altLang="en-US" cap="all" dirty="0">
              <a:solidFill>
                <a:schemeClr val="accent1"/>
              </a:solidFill>
              <a:latin typeface="Arial" panose="020B0604020202020204" pitchFamily="34" charset="0"/>
              <a:cs typeface="Arial" panose="020B0604020202020204" pitchFamily="34" charset="0"/>
              <a:sym typeface="Arial" panose="020B0604020202020204" pitchFamily="34" charset="0"/>
            </a:endParaRPr>
          </a:p>
        </p:txBody>
      </p:sp>
      <p:sp>
        <p:nvSpPr>
          <p:cNvPr id="6" name="标题 5"/>
          <p:cNvSpPr>
            <a:spLocks noGrp="1"/>
          </p:cNvSpPr>
          <p:nvPr>
            <p:ph type="title"/>
          </p:nvPr>
        </p:nvSpPr>
        <p:spPr>
          <a:xfrm>
            <a:off x="5014284" y="3018935"/>
            <a:ext cx="6339513" cy="664210"/>
          </a:xfrm>
        </p:spPr>
        <p:txBody>
          <a:bodyPr/>
          <a:lstStyle/>
          <a:p>
            <a:r>
              <a:rPr lang="zh-CN" altLang="en-US" dirty="0"/>
              <a:t>关键技术介绍</a:t>
            </a:r>
            <a:endParaRPr lang="zh-CN"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013" y="340143"/>
            <a:ext cx="3027680" cy="534035"/>
          </a:xfrm>
        </p:spPr>
        <p:txBody>
          <a:bodyPr/>
          <a:lstStyle/>
          <a:p>
            <a:r>
              <a:rPr lang="zh-CN" altLang="en-US" dirty="0"/>
              <a:t>探索性数据分析</a:t>
            </a:r>
            <a:endParaRPr lang="zh-CN" altLang="en-US" dirty="0"/>
          </a:p>
        </p:txBody>
      </p:sp>
      <p:sp>
        <p:nvSpPr>
          <p:cNvPr id="4" name="文本框 3"/>
          <p:cNvSpPr txBox="1"/>
          <p:nvPr/>
        </p:nvSpPr>
        <p:spPr>
          <a:xfrm>
            <a:off x="704215" y="1073785"/>
            <a:ext cx="10492105" cy="2594610"/>
          </a:xfrm>
          <a:prstGeom prst="rect">
            <a:avLst/>
          </a:prstGeom>
          <a:noFill/>
        </p:spPr>
        <p:txBody>
          <a:bodyPr wrap="square" rtlCol="0">
            <a:noAutofit/>
          </a:bodyPr>
          <a:p>
            <a:r>
              <a:rPr lang="zh-CN" altLang="en-US" sz="2000" b="1"/>
              <a:t>探索性数据分析（</a:t>
            </a:r>
            <a:r>
              <a:rPr lang="en-US" altLang="zh-CN" sz="2000" b="1"/>
              <a:t>EDA</a:t>
            </a:r>
            <a:r>
              <a:rPr lang="zh-CN" altLang="en-US" sz="2000" b="1"/>
              <a:t>）是一种通过统计和可视化手段深入理解数据内在结构和规律的分析方法。在项目中，探索性数据分析被用于系统挖掘车辆特征与</a:t>
            </a:r>
            <a:r>
              <a:rPr lang="en-US" altLang="zh-CN" sz="2000" b="1"/>
              <a:t>CO2</a:t>
            </a:r>
            <a:r>
              <a:rPr lang="zh-CN" altLang="en-US" sz="2000" b="1"/>
              <a:t>排放的关系，其核心流程包括数据清洗、分布分析、相关性检验及可视化展示。</a:t>
            </a:r>
            <a:r>
              <a:rPr lang="zh-CN" altLang="en-US" sz="2000"/>
              <a:t>例如，通过散点图矩阵和热力图揭示发动机排量、油耗与</a:t>
            </a:r>
            <a:r>
              <a:rPr lang="en-US" altLang="zh-CN" sz="2000"/>
              <a:t>CO2</a:t>
            </a:r>
            <a:r>
              <a:rPr lang="zh-CN" altLang="en-US" sz="2000"/>
              <a:t>排放的强相关性，利用箱线图和小提琴图对比不同车辆类别、燃料类型的排放差异，并通过直方图统计分类变量（如制造商、变速器类型）的分布特征。此外，探索性数据分析还帮助识别数据中的异常值（如极端油耗记录）和冗余字段，验证数据集的完整性与一致性，为后续建模奠定基础。这一阶段的分析不仅明确了关键影响因素（如发动机参数、车辆类别），也为模型特征选择提供了科学依据。</a:t>
            </a:r>
            <a:endParaRPr lang="zh-CN" altLang="en-US" sz="2000"/>
          </a:p>
        </p:txBody>
      </p:sp>
      <p:pic>
        <p:nvPicPr>
          <p:cNvPr id="2" name="图片 1"/>
          <p:cNvPicPr/>
          <p:nvPr/>
        </p:nvPicPr>
        <p:blipFill>
          <a:blip r:embed="rId1"/>
          <a:stretch>
            <a:fillRect/>
          </a:stretch>
        </p:blipFill>
        <p:spPr>
          <a:xfrm>
            <a:off x="2164080" y="3668395"/>
            <a:ext cx="7510145" cy="283908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013" y="340143"/>
            <a:ext cx="1808480" cy="534035"/>
          </a:xfrm>
        </p:spPr>
        <p:txBody>
          <a:bodyPr/>
          <a:lstStyle/>
          <a:p>
            <a:r>
              <a:rPr lang="zh-CN" altLang="en-US" dirty="0"/>
              <a:t>机器学习</a:t>
            </a:r>
            <a:endParaRPr lang="zh-CN" altLang="en-US" dirty="0"/>
          </a:p>
        </p:txBody>
      </p:sp>
      <p:sp>
        <p:nvSpPr>
          <p:cNvPr id="4" name="文本框 3"/>
          <p:cNvSpPr txBox="1"/>
          <p:nvPr/>
        </p:nvSpPr>
        <p:spPr>
          <a:xfrm>
            <a:off x="821690" y="1694815"/>
            <a:ext cx="4128135" cy="3670935"/>
          </a:xfrm>
          <a:prstGeom prst="rect">
            <a:avLst/>
          </a:prstGeom>
          <a:noFill/>
        </p:spPr>
        <p:txBody>
          <a:bodyPr wrap="square" rtlCol="0">
            <a:noAutofit/>
          </a:bodyPr>
          <a:p>
            <a:r>
              <a:rPr lang="zh-CN" altLang="en-US" sz="2000" b="1"/>
              <a:t>机器学习是一种通过算法从数据中学习模式并实现预测或分类的技术。在本研究中，基于神经网络的回归模型被用于预测</a:t>
            </a:r>
            <a:r>
              <a:rPr lang="en-US" altLang="zh-CN" sz="2000" b="1"/>
              <a:t>CO2</a:t>
            </a:r>
            <a:r>
              <a:rPr lang="zh-CN" altLang="en-US" sz="2000" b="1"/>
              <a:t>排放量。</a:t>
            </a:r>
            <a:r>
              <a:rPr lang="zh-CN" altLang="en-US" sz="2000"/>
              <a:t>模型采用多层全连接结构，结合批标准化和</a:t>
            </a:r>
            <a:r>
              <a:rPr lang="en-US" altLang="zh-CN" sz="2000"/>
              <a:t>Dropout</a:t>
            </a:r>
            <a:r>
              <a:rPr lang="zh-CN" altLang="en-US" sz="2000"/>
              <a:t>层防止过拟合，输入特征包括发动机排量、油耗等数值变量及编码后的分类变量。训练过程中，数据经归一化处理，并引入早停机制动态优化训练轮次。</a:t>
            </a:r>
            <a:endParaRPr lang="zh-CN" altLang="en-US" sz="2000"/>
          </a:p>
        </p:txBody>
      </p:sp>
      <p:pic>
        <p:nvPicPr>
          <p:cNvPr id="2" name="图片 1"/>
          <p:cNvPicPr/>
          <p:nvPr/>
        </p:nvPicPr>
        <p:blipFill>
          <a:blip r:embed="rId1"/>
          <a:stretch>
            <a:fillRect/>
          </a:stretch>
        </p:blipFill>
        <p:spPr>
          <a:xfrm>
            <a:off x="5134610" y="996315"/>
            <a:ext cx="5979160" cy="4275455"/>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DIAGRAM_VIRTUALLY_FRAME" val="{&quot;height&quot;:435.04096585963873,&quot;left&quot;:314.29385947392603,&quot;top&quot;:65.35561943238535,&quot;width&quot;:540.9266129670189}"/>
</p:tagLst>
</file>

<file path=ppt/tags/tag10.xml><?xml version="1.0" encoding="utf-8"?>
<p:tagLst xmlns:p="http://schemas.openxmlformats.org/presentationml/2006/main">
  <p:tag name="MH" val="20160830110423"/>
  <p:tag name="MH_LIBRARY" val="CONTENTS"/>
  <p:tag name="MH_TYPE" val="NUMBER"/>
  <p:tag name="ID" val="547130"/>
  <p:tag name="MH_ORDER" val="3"/>
  <p:tag name="KSO_WM_DIAGRAM_VIRTUALLY_FRAME" val="{&quot;height&quot;:435.04096585963873,&quot;left&quot;:314.29385947392603,&quot;top&quot;:65.35561943238535,&quot;width&quot;:540.9266129670189}"/>
</p:tagLst>
</file>

<file path=ppt/tags/tag11.xml><?xml version="1.0" encoding="utf-8"?>
<p:tagLst xmlns:p="http://schemas.openxmlformats.org/presentationml/2006/main">
  <p:tag name="commondata" val="eyJoZGlkIjoiZjkyMDMwNWMyYTU5YTczNzk5YTU2MDBkZGNmZGQwYmEifQ=="/>
</p:tagLst>
</file>

<file path=ppt/tags/tag2.xml><?xml version="1.0" encoding="utf-8"?>
<p:tagLst xmlns:p="http://schemas.openxmlformats.org/presentationml/2006/main">
  <p:tag name="KSO_WM_DIAGRAM_VIRTUALLY_FRAME" val="{&quot;height&quot;:435.04096585963873,&quot;left&quot;:314.29385947392603,&quot;top&quot;:65.35561943238535,&quot;width&quot;:540.9266129670189}"/>
</p:tagLst>
</file>

<file path=ppt/tags/tag3.xml><?xml version="1.0" encoding="utf-8"?>
<p:tagLst xmlns:p="http://schemas.openxmlformats.org/presentationml/2006/main">
  <p:tag name="KSO_WM_DIAGRAM_VIRTUALLY_FRAME" val="{&quot;height&quot;:435.04096585963873,&quot;left&quot;:314.29385947392603,&quot;top&quot;:65.35561943238535,&quot;width&quot;:540.9266129670189}"/>
</p:tagLst>
</file>

<file path=ppt/tags/tag4.xml><?xml version="1.0" encoding="utf-8"?>
<p:tagLst xmlns:p="http://schemas.openxmlformats.org/presentationml/2006/main">
  <p:tag name="KSO_WM_DIAGRAM_VIRTUALLY_FRAME" val="{&quot;height&quot;:435.04096585963873,&quot;left&quot;:314.29385947392603,&quot;top&quot;:65.35561943238535,&quot;width&quot;:540.9266129670189}"/>
</p:tagLst>
</file>

<file path=ppt/tags/tag5.xml><?xml version="1.0" encoding="utf-8"?>
<p:tagLst xmlns:p="http://schemas.openxmlformats.org/presentationml/2006/main">
  <p:tag name="MH" val="20160830110423"/>
  <p:tag name="MH_LIBRARY" val="CONTENTS"/>
  <p:tag name="MH_TYPE" val="NUMBER"/>
  <p:tag name="ID" val="547130"/>
  <p:tag name="MH_ORDER" val="1"/>
  <p:tag name="KSO_WM_DIAGRAM_VIRTUALLY_FRAME" val="{&quot;height&quot;:435.04096585963873,&quot;left&quot;:314.29385947392603,&quot;top&quot;:65.35561943238535,&quot;width&quot;:540.9266129670189}"/>
</p:tagLst>
</file>

<file path=ppt/tags/tag6.xml><?xml version="1.0" encoding="utf-8"?>
<p:tagLst xmlns:p="http://schemas.openxmlformats.org/presentationml/2006/main">
  <p:tag name="MH" val="20160830110423"/>
  <p:tag name="MH_LIBRARY" val="CONTENTS"/>
  <p:tag name="MH_TYPE" val="NUMBER"/>
  <p:tag name="ID" val="547130"/>
  <p:tag name="MH_ORDER" val="2"/>
  <p:tag name="KSO_WM_DIAGRAM_VIRTUALLY_FRAME" val="{&quot;height&quot;:435.04096585963873,&quot;left&quot;:314.29385947392603,&quot;top&quot;:65.35561943238535,&quot;width&quot;:540.9266129670189}"/>
</p:tagLst>
</file>

<file path=ppt/tags/tag7.xml><?xml version="1.0" encoding="utf-8"?>
<p:tagLst xmlns:p="http://schemas.openxmlformats.org/presentationml/2006/main">
  <p:tag name="MH" val="20160830110423"/>
  <p:tag name="MH_LIBRARY" val="CONTENTS"/>
  <p:tag name="MH_TYPE" val="NUMBER"/>
  <p:tag name="ID" val="547130"/>
  <p:tag name="MH_ORDER" val="3"/>
  <p:tag name="KSO_WM_DIAGRAM_VIRTUALLY_FRAME" val="{&quot;height&quot;:435.04096585963873,&quot;left&quot;:314.29385947392603,&quot;top&quot;:65.35561943238535,&quot;width&quot;:540.9266129670189}"/>
</p:tagLst>
</file>

<file path=ppt/tags/tag8.xml><?xml version="1.0" encoding="utf-8"?>
<p:tagLst xmlns:p="http://schemas.openxmlformats.org/presentationml/2006/main">
  <p:tag name="MH" val="20160830110423"/>
  <p:tag name="MH_LIBRARY" val="CONTENTS"/>
  <p:tag name="MH_TYPE" val="NUMBER"/>
  <p:tag name="ID" val="547130"/>
  <p:tag name="MH_ORDER" val="4"/>
  <p:tag name="KSO_WM_DIAGRAM_VIRTUALLY_FRAME" val="{&quot;height&quot;:435.04096585963873,&quot;left&quot;:314.29385947392603,&quot;top&quot;:65.35561943238535,&quot;width&quot;:540.9266129670189}"/>
</p:tagLst>
</file>

<file path=ppt/tags/tag9.xml><?xml version="1.0" encoding="utf-8"?>
<p:tagLst xmlns:p="http://schemas.openxmlformats.org/presentationml/2006/main">
  <p:tag name="KSO_WM_DIAGRAM_VIRTUALLY_FRAME" val="{&quot;height&quot;:435.04096585963873,&quot;left&quot;:314.29385947392603,&quot;top&quot;:65.35561943238535,&quot;width&quot;:540.9266129670189}"/>
</p:tagLst>
</file>

<file path=ppt/theme/theme1.xml><?xml version="1.0" encoding="utf-8"?>
<a:theme xmlns:a="http://schemas.openxmlformats.org/drawingml/2006/main" name="Office 主题​​">
  <a:themeElements>
    <a:clrScheme name="深浅渐变绿">
      <a:dk1>
        <a:sysClr val="windowText" lastClr="000000"/>
      </a:dk1>
      <a:lt1>
        <a:sysClr val="window" lastClr="FFFFFF"/>
      </a:lt1>
      <a:dk2>
        <a:srgbClr val="3A3838"/>
      </a:dk2>
      <a:lt2>
        <a:srgbClr val="E7E6E6"/>
      </a:lt2>
      <a:accent1>
        <a:srgbClr val="006457"/>
      </a:accent1>
      <a:accent2>
        <a:srgbClr val="7F7F7F"/>
      </a:accent2>
      <a:accent3>
        <a:srgbClr val="008E7D"/>
      </a:accent3>
      <a:accent4>
        <a:srgbClr val="005C51"/>
      </a:accent4>
      <a:accent5>
        <a:srgbClr val="FFFFFF"/>
      </a:accent5>
      <a:accent6>
        <a:srgbClr val="000000"/>
      </a:accent6>
      <a:hlink>
        <a:srgbClr val="0563C1"/>
      </a:hlink>
      <a:folHlink>
        <a:srgbClr val="954F72"/>
      </a:folHlink>
    </a:clrScheme>
    <a:fontScheme name="严谨型PPT">
      <a:majorFont>
        <a:latin typeface="Arial Black"/>
        <a:ea typeface="微软雅黑"/>
        <a:cs typeface=""/>
      </a:majorFont>
      <a:minorFont>
        <a:latin typeface="Calibri"/>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5951</Words>
  <Application>WPS 演示</Application>
  <PresentationFormat>宽屏</PresentationFormat>
  <Paragraphs>214</Paragraphs>
  <Slides>31</Slides>
  <Notes>4</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31</vt:i4>
      </vt:variant>
    </vt:vector>
  </HeadingPairs>
  <TitlesOfParts>
    <vt:vector size="48" baseType="lpstr">
      <vt:lpstr>Arial</vt:lpstr>
      <vt:lpstr>宋体</vt:lpstr>
      <vt:lpstr>Wingdings</vt:lpstr>
      <vt:lpstr>方正正粗黑简体</vt:lpstr>
      <vt:lpstr>黑体</vt:lpstr>
      <vt:lpstr>微软雅黑</vt:lpstr>
      <vt:lpstr>Source Han Sans SC</vt:lpstr>
      <vt:lpstr>Segoe Print</vt:lpstr>
      <vt:lpstr>Arial Black</vt:lpstr>
      <vt:lpstr>楷体</vt:lpstr>
      <vt:lpstr>Times New Roman</vt:lpstr>
      <vt:lpstr>Calibri</vt:lpstr>
      <vt:lpstr>Arial Unicode MS</vt:lpstr>
      <vt:lpstr>等线</vt:lpstr>
      <vt:lpstr>等线 Light</vt:lpstr>
      <vt:lpstr>Office 主题​​</vt:lpstr>
      <vt:lpstr>自定义设计方案</vt:lpstr>
      <vt:lpstr>基于机器学习的车辆 CO2排放多维度分析与预测</vt:lpstr>
      <vt:lpstr>PowerPoint 演示文稿</vt:lpstr>
      <vt:lpstr>研究背景与数据集介绍</vt:lpstr>
      <vt:lpstr>研究背景</vt:lpstr>
      <vt:lpstr>数据介绍</vt:lpstr>
      <vt:lpstr>数据描述</vt:lpstr>
      <vt:lpstr>关键技术介绍</vt:lpstr>
      <vt:lpstr>探索性数据分析</vt:lpstr>
      <vt:lpstr>机器学习</vt:lpstr>
      <vt:lpstr>探索性数据分析过程</vt:lpstr>
      <vt:lpstr>创建环境和安装必要的库</vt:lpstr>
      <vt:lpstr>数据预处理</vt:lpstr>
      <vt:lpstr>散点图矩阵</vt:lpstr>
      <vt:lpstr>分类变量分布</vt:lpstr>
      <vt:lpstr>相关性分析</vt:lpstr>
      <vt:lpstr>发动机尺寸与CO2排放关系</vt:lpstr>
      <vt:lpstr>油耗分布对比</vt:lpstr>
      <vt:lpstr>不同车辆类别的CO2排放</vt:lpstr>
      <vt:lpstr>制造商平均CO2排放对比</vt:lpstr>
      <vt:lpstr>不同气缸数的CO2排放量</vt:lpstr>
      <vt:lpstr>城市与高速公路油耗比较</vt:lpstr>
      <vt:lpstr>按车辆类别划分的油耗与二氧化碳排放</vt:lpstr>
      <vt:lpstr>机器学习预测CO2排放量过程</vt:lpstr>
      <vt:lpstr>神经网络架构设计</vt:lpstr>
      <vt:lpstr>训练过程分析</vt:lpstr>
      <vt:lpstr>模型评估与结果</vt:lpstr>
      <vt:lpstr>模型可视化</vt:lpstr>
      <vt:lpstr>实验结论与展望</vt:lpstr>
      <vt:lpstr>实验结论</vt:lpstr>
      <vt:lpstr>实验不足与建议</vt:lpstr>
      <vt:lpstr>恳请老师批评指正！</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侯兆晗</cp:lastModifiedBy>
  <cp:revision>124</cp:revision>
  <dcterms:created xsi:type="dcterms:W3CDTF">2020-08-26T01:55:00Z</dcterms:created>
  <dcterms:modified xsi:type="dcterms:W3CDTF">2025-07-03T00:57:51Z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FF39CEBB4D444601821A609E456AA7AB_12</vt:lpwstr>
  </property>
  <property fmtid="{D5CDD505-2E9C-101B-9397-08002B2CF9AE}" pid="3" name="KSOProductBuildVer">
    <vt:lpwstr>2052-12.1.0.21541</vt:lpwstr>
  </property>
</Properties>
</file>